
<file path=[Content_Types].xml><?xml version="1.0" encoding="utf-8"?>
<Types xmlns="http://schemas.openxmlformats.org/package/2006/content-types">
  <Default Extension="png" ContentType="image/png"/>
  <Default Extension="webm" ContentType="video/webm"/>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25" r:id="rId3"/>
    <p:sldId id="273" r:id="rId4"/>
    <p:sldId id="360" r:id="rId5"/>
    <p:sldId id="308" r:id="rId6"/>
    <p:sldId id="309" r:id="rId7"/>
    <p:sldId id="323" r:id="rId8"/>
    <p:sldId id="324" r:id="rId9"/>
    <p:sldId id="311" r:id="rId10"/>
    <p:sldId id="310" r:id="rId11"/>
    <p:sldId id="321" r:id="rId12"/>
    <p:sldId id="322" r:id="rId13"/>
    <p:sldId id="312" r:id="rId14"/>
    <p:sldId id="346" r:id="rId15"/>
    <p:sldId id="315" r:id="rId16"/>
    <p:sldId id="327" r:id="rId17"/>
    <p:sldId id="326" r:id="rId18"/>
    <p:sldId id="314" r:id="rId19"/>
    <p:sldId id="329" r:id="rId20"/>
    <p:sldId id="330" r:id="rId21"/>
    <p:sldId id="331" r:id="rId22"/>
    <p:sldId id="344" r:id="rId23"/>
    <p:sldId id="316" r:id="rId24"/>
    <p:sldId id="345" r:id="rId25"/>
    <p:sldId id="332" r:id="rId26"/>
    <p:sldId id="333" r:id="rId27"/>
    <p:sldId id="334" r:id="rId28"/>
    <p:sldId id="317" r:id="rId29"/>
    <p:sldId id="371" r:id="rId30"/>
    <p:sldId id="369" r:id="rId31"/>
    <p:sldId id="370" r:id="rId32"/>
    <p:sldId id="372" r:id="rId33"/>
    <p:sldId id="318" r:id="rId34"/>
    <p:sldId id="335" r:id="rId35"/>
    <p:sldId id="367" r:id="rId36"/>
    <p:sldId id="319" r:id="rId37"/>
    <p:sldId id="374" r:id="rId38"/>
    <p:sldId id="347" r:id="rId39"/>
    <p:sldId id="348" r:id="rId40"/>
    <p:sldId id="349" r:id="rId41"/>
    <p:sldId id="350" r:id="rId42"/>
    <p:sldId id="351" r:id="rId43"/>
    <p:sldId id="352" r:id="rId44"/>
    <p:sldId id="353" r:id="rId45"/>
    <p:sldId id="354" r:id="rId46"/>
    <p:sldId id="355" r:id="rId47"/>
    <p:sldId id="356" r:id="rId48"/>
    <p:sldId id="357" r:id="rId49"/>
    <p:sldId id="368" r:id="rId50"/>
    <p:sldId id="359" r:id="rId51"/>
    <p:sldId id="365" r:id="rId52"/>
    <p:sldId id="336" r:id="rId53"/>
    <p:sldId id="364" r:id="rId54"/>
    <p:sldId id="366"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93" autoAdjust="0"/>
    <p:restoredTop sz="95394" autoAdjust="0"/>
  </p:normalViewPr>
  <p:slideViewPr>
    <p:cSldViewPr snapToGrid="0">
      <p:cViewPr varScale="1">
        <p:scale>
          <a:sx n="89" d="100"/>
          <a:sy n="89" d="100"/>
        </p:scale>
        <p:origin x="49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765A05C-087B-43EA-BC72-1671AB1CCC49}" type="datetimeFigureOut">
              <a:rPr lang="en-US" smtClean="0"/>
              <a:t>11/12/2021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580CF2-8FDD-47B2-8B3C-599429954893}" type="slidenum">
              <a:rPr lang="en-US" smtClean="0"/>
              <a:t>‹#›</a:t>
            </a:fld>
            <a:endParaRPr lang="en-US"/>
          </a:p>
        </p:txBody>
      </p:sp>
    </p:spTree>
    <p:extLst>
      <p:ext uri="{BB962C8B-B14F-4D97-AF65-F5344CB8AC3E}">
        <p14:creationId xmlns:p14="http://schemas.microsoft.com/office/powerpoint/2010/main" val="393046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765A05C-087B-43EA-BC72-1671AB1CCC49}" type="datetimeFigureOut">
              <a:rPr lang="en-US" smtClean="0"/>
              <a:t>11/12/2021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580CF2-8FDD-47B2-8B3C-599429954893}" type="slidenum">
              <a:rPr lang="en-US" smtClean="0"/>
              <a:t>‹#›</a:t>
            </a:fld>
            <a:endParaRPr lang="en-US"/>
          </a:p>
        </p:txBody>
      </p:sp>
    </p:spTree>
    <p:extLst>
      <p:ext uri="{BB962C8B-B14F-4D97-AF65-F5344CB8AC3E}">
        <p14:creationId xmlns:p14="http://schemas.microsoft.com/office/powerpoint/2010/main" val="435033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765A05C-087B-43EA-BC72-1671AB1CCC49}" type="datetimeFigureOut">
              <a:rPr lang="en-US" smtClean="0"/>
              <a:t>11/12/2021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580CF2-8FDD-47B2-8B3C-599429954893}" type="slidenum">
              <a:rPr lang="en-US" smtClean="0"/>
              <a:t>‹#›</a:t>
            </a:fld>
            <a:endParaRPr lang="en-US"/>
          </a:p>
        </p:txBody>
      </p:sp>
    </p:spTree>
    <p:extLst>
      <p:ext uri="{BB962C8B-B14F-4D97-AF65-F5344CB8AC3E}">
        <p14:creationId xmlns:p14="http://schemas.microsoft.com/office/powerpoint/2010/main" val="1749837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765A05C-087B-43EA-BC72-1671AB1CCC49}" type="datetimeFigureOut">
              <a:rPr lang="en-US" smtClean="0"/>
              <a:t>11/12/2021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580CF2-8FDD-47B2-8B3C-599429954893}" type="slidenum">
              <a:rPr lang="en-US" smtClean="0"/>
              <a:t>‹#›</a:t>
            </a:fld>
            <a:endParaRPr lang="en-US"/>
          </a:p>
        </p:txBody>
      </p:sp>
    </p:spTree>
    <p:extLst>
      <p:ext uri="{BB962C8B-B14F-4D97-AF65-F5344CB8AC3E}">
        <p14:creationId xmlns:p14="http://schemas.microsoft.com/office/powerpoint/2010/main" val="2253953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765A05C-087B-43EA-BC72-1671AB1CCC49}" type="datetimeFigureOut">
              <a:rPr lang="en-US" smtClean="0"/>
              <a:t>11/12/2021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580CF2-8FDD-47B2-8B3C-599429954893}" type="slidenum">
              <a:rPr lang="en-US" smtClean="0"/>
              <a:t>‹#›</a:t>
            </a:fld>
            <a:endParaRPr lang="en-US"/>
          </a:p>
        </p:txBody>
      </p:sp>
    </p:spTree>
    <p:extLst>
      <p:ext uri="{BB962C8B-B14F-4D97-AF65-F5344CB8AC3E}">
        <p14:creationId xmlns:p14="http://schemas.microsoft.com/office/powerpoint/2010/main" val="3787502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765A05C-087B-43EA-BC72-1671AB1CCC49}" type="datetimeFigureOut">
              <a:rPr lang="en-US" smtClean="0"/>
              <a:t>11/12/2021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580CF2-8FDD-47B2-8B3C-599429954893}" type="slidenum">
              <a:rPr lang="en-US" smtClean="0"/>
              <a:t>‹#›</a:t>
            </a:fld>
            <a:endParaRPr lang="en-US"/>
          </a:p>
        </p:txBody>
      </p:sp>
    </p:spTree>
    <p:extLst>
      <p:ext uri="{BB962C8B-B14F-4D97-AF65-F5344CB8AC3E}">
        <p14:creationId xmlns:p14="http://schemas.microsoft.com/office/powerpoint/2010/main" val="264213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765A05C-087B-43EA-BC72-1671AB1CCC49}" type="datetimeFigureOut">
              <a:rPr lang="en-US" smtClean="0"/>
              <a:t>11/12/2021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580CF2-8FDD-47B2-8B3C-599429954893}" type="slidenum">
              <a:rPr lang="en-US" smtClean="0"/>
              <a:t>‹#›</a:t>
            </a:fld>
            <a:endParaRPr lang="en-US"/>
          </a:p>
        </p:txBody>
      </p:sp>
    </p:spTree>
    <p:extLst>
      <p:ext uri="{BB962C8B-B14F-4D97-AF65-F5344CB8AC3E}">
        <p14:creationId xmlns:p14="http://schemas.microsoft.com/office/powerpoint/2010/main" val="91405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765A05C-087B-43EA-BC72-1671AB1CCC49}" type="datetimeFigureOut">
              <a:rPr lang="en-US" smtClean="0"/>
              <a:t>11/12/2021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580CF2-8FDD-47B2-8B3C-599429954893}" type="slidenum">
              <a:rPr lang="en-US" smtClean="0"/>
              <a:t>‹#›</a:t>
            </a:fld>
            <a:endParaRPr lang="en-US"/>
          </a:p>
        </p:txBody>
      </p:sp>
    </p:spTree>
    <p:extLst>
      <p:ext uri="{BB962C8B-B14F-4D97-AF65-F5344CB8AC3E}">
        <p14:creationId xmlns:p14="http://schemas.microsoft.com/office/powerpoint/2010/main" val="609916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65A05C-087B-43EA-BC72-1671AB1CCC49}" type="datetimeFigureOut">
              <a:rPr lang="en-US" smtClean="0"/>
              <a:t>11/12/2021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580CF2-8FDD-47B2-8B3C-599429954893}" type="slidenum">
              <a:rPr lang="en-US" smtClean="0"/>
              <a:t>‹#›</a:t>
            </a:fld>
            <a:endParaRPr lang="en-US"/>
          </a:p>
        </p:txBody>
      </p:sp>
    </p:spTree>
    <p:extLst>
      <p:ext uri="{BB962C8B-B14F-4D97-AF65-F5344CB8AC3E}">
        <p14:creationId xmlns:p14="http://schemas.microsoft.com/office/powerpoint/2010/main" val="22499426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765A05C-087B-43EA-BC72-1671AB1CCC49}" type="datetimeFigureOut">
              <a:rPr lang="en-US" smtClean="0"/>
              <a:t>11/12/2021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580CF2-8FDD-47B2-8B3C-599429954893}" type="slidenum">
              <a:rPr lang="en-US" smtClean="0"/>
              <a:t>‹#›</a:t>
            </a:fld>
            <a:endParaRPr lang="en-US"/>
          </a:p>
        </p:txBody>
      </p:sp>
    </p:spTree>
    <p:extLst>
      <p:ext uri="{BB962C8B-B14F-4D97-AF65-F5344CB8AC3E}">
        <p14:creationId xmlns:p14="http://schemas.microsoft.com/office/powerpoint/2010/main" val="27271087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765A05C-087B-43EA-BC72-1671AB1CCC49}" type="datetimeFigureOut">
              <a:rPr lang="en-US" smtClean="0"/>
              <a:t>11/12/2021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580CF2-8FDD-47B2-8B3C-599429954893}" type="slidenum">
              <a:rPr lang="en-US" smtClean="0"/>
              <a:t>‹#›</a:t>
            </a:fld>
            <a:endParaRPr lang="en-US"/>
          </a:p>
        </p:txBody>
      </p:sp>
    </p:spTree>
    <p:extLst>
      <p:ext uri="{BB962C8B-B14F-4D97-AF65-F5344CB8AC3E}">
        <p14:creationId xmlns:p14="http://schemas.microsoft.com/office/powerpoint/2010/main" val="3881492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65A05C-087B-43EA-BC72-1671AB1CCC49}" type="datetimeFigureOut">
              <a:rPr lang="en-US" smtClean="0"/>
              <a:t>11/12/2021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580CF2-8FDD-47B2-8B3C-599429954893}" type="slidenum">
              <a:rPr lang="en-US" smtClean="0"/>
              <a:t>‹#›</a:t>
            </a:fld>
            <a:endParaRPr lang="en-US"/>
          </a:p>
        </p:txBody>
      </p:sp>
    </p:spTree>
    <p:extLst>
      <p:ext uri="{BB962C8B-B14F-4D97-AF65-F5344CB8AC3E}">
        <p14:creationId xmlns:p14="http://schemas.microsoft.com/office/powerpoint/2010/main" val="16004417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D:\VM\SFND\SensorFusion_ND\content\SF_ND\Sensor%20Fusion%20v1.0.0\Part%2003-Module%2001-Lesson%2004_Tracking%20Image%20Features\01.%20Intensity%20Gradient%20and%20Filtering.html" TargetMode="Externa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file:///D:\VM\SFND\SensorFusion_ND\content\SF_ND\Sensor%20Fusion%20v1.0.0\Part%2003-Module%2001-Lesson%2004_Tracking%20Image%20Features\01.%20Intensity%20Gradient%20and%20Filtering.html"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file:///D:\VM\SFND\SensorFusion_ND\content\SF_ND\Sensor%20Fusion%20v1.0.0\Part%2003-Module%2001-Lesson%2004_Tracking%20Image%20Features\01.%20Intensity%20Gradient%20and%20Filtering.html"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file:///D:\VM\SFND\SensorFusion_ND\content\SF_ND\Sensor%20Fusion%20v1.0.0\Part%2003-Module%2001-Lesson%2004_Tracking%20Image%20Features\02.%20Haris%20Corner%20Detection.html"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file:///D:\VM\SFND\SensorFusion_ND\content\SF_ND\Sensor%20Fusion%20v1.0.0\Part%2003-Module%2001-Lesson%2004_Tracking%20Image%20Features\02.%20Haris%20Corner%20Detection.html" TargetMode="Externa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hyperlink" Target="file:///D:\VM\SFND\SensorFusion_ND\content\SF_ND\Sensor%20Fusion%20v1.0.0\Part%2003-Module%2001-Lesson%2004_Tracking%20Image%20Features\02.%20Haris%20Corner%20Detection.html" TargetMode="Externa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file:///D:\VM\SFND\SensorFusion_ND\content\SF_ND\Sensor%20Fusion%20v1.0.0\Part%2003-Module%2001-Lesson%2004_Tracking%20Image%20Features\02.%20Haris%20Corner%20Detection.html" TargetMode="Externa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webm"/><Relationship Id="rId1" Type="http://schemas.microsoft.com/office/2007/relationships/media" Target="../media/media1.webm"/><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file:///D:\VM\SFND\SensorFusion_ND\content\SF_ND\Sensor%20Fusion%20v1.0.0\Part%2003-Module%2001-Lesson%2004_Tracking%20Image%20Features\03.%20Overview%20of%20Popular%20Keypoint%20Detectors.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file:///D:\VM\SFND\SensorFusion_ND\content\SF_ND\Sensor%20Fusion%20v1.0.0\Part%2003-Module%2001-Lesson%2004_Tracking%20Image%20Features\03.%20Overview%20of%20Popular%20Keypoint%20Detectors.html" TargetMode="Externa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hyperlink" Target="file:///D:\VM\SFND\SensorFusion_ND\content\SF_ND\Sensor%20Fusion%20v1.0.0\Part%2003-Module%2001-Lesson%2004_Tracking%20Image%20Features\03.%20Overview%20of%20Popular%20Keypoint%20Detectors.html"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file:///D:\VM\SFND\SensorFusion_ND\content\SF_ND\Sensor%20Fusion%20v1.0.0\Part%2003-Module%2001-Lesson%2004_Tracking%20Image%20Features\04.%20Gradient-based%20vs.%20Binary%20Descriptors.html" TargetMode="Externa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hyperlink" Target="file:///D:\VM\SFND\SensorFusion_ND\content\SF_ND\Sensor%20Fusion%20v1.0.0\Part%2003-Module%2001-Lesson%2004_Tracking%20Image%20Features\04.%20Gradient-based%20vs.%20Binary%20Descriptors.html" TargetMode="Externa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hyperlink" Target="file:///D:\VM\SFND\SensorFusion_ND\content\SF_ND\Sensor%20Fusion%20v1.0.0\Part%2003-Module%2001-Lesson%2004_Tracking%20Image%20Features\04.%20Gradient-based%20vs.%20Binary%20Descriptors.html" TargetMode="Externa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file:///D:\VM\SFND\SensorFusion_ND\content\SF_ND\Sensor%20Fusion%20v1.0.0\Part%2003-Module%2001-Lesson%2004_Tracking%20Image%20Features\04.%20Gradient-based%20vs.%20Binary%20Descriptors.html" TargetMode="Externa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hyperlink" Target="file:///D:\VM\SFND\SensorFusion_ND\content\SF_ND\Sensor%20Fusion%20v1.0.0\Part%2003-Module%2001-Lesson%2004_Tracking%20Image%20Features\04.%20Gradient-based%20vs.%20Binary%20Descriptors.html" TargetMode="Externa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file:///D:\VM\SFND\SensorFusion_ND\content\SF_ND\Sensor%20Fusion%20v1.0.0\Part%2003-Module%2001-Lesson%2004_Tracking%20Image%20Features\05.%20Descriptor%20Matching.html" TargetMode="Externa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file:///D:\VM\SFND\SensorFusion_ND\content\SF_ND\Sensor%20Fusion%20v1.0.0\Part%2003-Module%2001-Lesson%2004_Tracking%20Image%20Features\05.%20Descriptor%20Matching.html" TargetMode="Externa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file:///D:\VM\SFND\SensorFusion_ND\content\SF_ND\Sensor%20Fusion%20v1.0.0\Part%2003-Module%2001-Lesson%2004_Tracking%20Image%20Features\05.%20Descriptor%20Matching.html" TargetMode="Externa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2"/>
            <a:ext cx="9144000" cy="3944587"/>
          </a:xfrm>
        </p:spPr>
        <p:txBody>
          <a:bodyPr>
            <a:normAutofit/>
          </a:bodyPr>
          <a:lstStyle/>
          <a:p>
            <a:r>
              <a:rPr lang="en-US" dirty="0" smtClean="0"/>
              <a:t>Lidar Project Feedback</a:t>
            </a:r>
            <a:br>
              <a:rPr lang="en-US" dirty="0" smtClean="0"/>
            </a:br>
            <a:r>
              <a:rPr lang="en-US" dirty="0" smtClean="0"/>
              <a:t/>
            </a:r>
            <a:br>
              <a:rPr lang="en-US" dirty="0" smtClean="0"/>
            </a:br>
            <a:r>
              <a:rPr lang="en-US" sz="4000" dirty="0"/>
              <a:t>Same </a:t>
            </a:r>
            <a:r>
              <a:rPr lang="en-US" sz="4000" dirty="0" smtClean="0"/>
              <a:t>team in </a:t>
            </a:r>
            <a:br>
              <a:rPr lang="en-US" sz="4000" dirty="0" smtClean="0"/>
            </a:br>
            <a:r>
              <a:rPr lang="en-US" sz="4000" dirty="0" smtClean="0"/>
              <a:t>Following </a:t>
            </a:r>
            <a:r>
              <a:rPr lang="en-US" sz="4000" dirty="0"/>
              <a:t>Assignments </a:t>
            </a:r>
            <a:r>
              <a:rPr lang="en-US" sz="4000" dirty="0" smtClean="0"/>
              <a:t> </a:t>
            </a:r>
            <a:endParaRPr lang="en-US" sz="4000" dirty="0"/>
          </a:p>
        </p:txBody>
      </p:sp>
    </p:spTree>
    <p:extLst>
      <p:ext uri="{BB962C8B-B14F-4D97-AF65-F5344CB8AC3E}">
        <p14:creationId xmlns:p14="http://schemas.microsoft.com/office/powerpoint/2010/main" val="19312378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21186" cy="1325563"/>
          </a:xfrm>
        </p:spPr>
        <p:txBody>
          <a:bodyPr/>
          <a:lstStyle/>
          <a:p>
            <a:r>
              <a:rPr lang="en-US" dirty="0">
                <a:hlinkClick r:id="rId2" action="ppaction://hlinkfile"/>
              </a:rPr>
              <a:t>01. Intensity Gradient and </a:t>
            </a:r>
            <a:r>
              <a:rPr lang="en-US" dirty="0" smtClean="0">
                <a:hlinkClick r:id="rId2" action="ppaction://hlinkfile"/>
              </a:rPr>
              <a:t>Filtering</a:t>
            </a:r>
            <a:r>
              <a:rPr lang="en-US" dirty="0" smtClean="0"/>
              <a:t>[High Pass Filter]</a:t>
            </a:r>
            <a:endParaRPr lang="en-US" dirty="0"/>
          </a:p>
        </p:txBody>
      </p:sp>
      <p:pic>
        <p:nvPicPr>
          <p:cNvPr id="3" name="Picture 2"/>
          <p:cNvPicPr>
            <a:picLocks noChangeAspect="1"/>
          </p:cNvPicPr>
          <p:nvPr/>
        </p:nvPicPr>
        <p:blipFill>
          <a:blip r:embed="rId3"/>
          <a:stretch>
            <a:fillRect/>
          </a:stretch>
        </p:blipFill>
        <p:spPr>
          <a:xfrm>
            <a:off x="276045" y="1061048"/>
            <a:ext cx="5831457" cy="4052963"/>
          </a:xfrm>
          <a:prstGeom prst="rect">
            <a:avLst/>
          </a:prstGeom>
        </p:spPr>
      </p:pic>
      <p:grpSp>
        <p:nvGrpSpPr>
          <p:cNvPr id="6" name="Group 5"/>
          <p:cNvGrpSpPr/>
          <p:nvPr/>
        </p:nvGrpSpPr>
        <p:grpSpPr>
          <a:xfrm>
            <a:off x="6547449" y="1578633"/>
            <a:ext cx="5573737" cy="5304730"/>
            <a:chOff x="6547449" y="1578633"/>
            <a:chExt cx="5573737" cy="5304730"/>
          </a:xfrm>
        </p:grpSpPr>
        <p:pic>
          <p:nvPicPr>
            <p:cNvPr id="5" name="Picture 4"/>
            <p:cNvPicPr>
              <a:picLocks noChangeAspect="1"/>
            </p:cNvPicPr>
            <p:nvPr/>
          </p:nvPicPr>
          <p:blipFill>
            <a:blip r:embed="rId4"/>
            <a:stretch>
              <a:fillRect/>
            </a:stretch>
          </p:blipFill>
          <p:spPr>
            <a:xfrm>
              <a:off x="6590628" y="3968151"/>
              <a:ext cx="5503606" cy="2915212"/>
            </a:xfrm>
            <a:prstGeom prst="rect">
              <a:avLst/>
            </a:prstGeom>
          </p:spPr>
        </p:pic>
        <p:pic>
          <p:nvPicPr>
            <p:cNvPr id="4" name="Picture 3"/>
            <p:cNvPicPr>
              <a:picLocks noChangeAspect="1"/>
            </p:cNvPicPr>
            <p:nvPr/>
          </p:nvPicPr>
          <p:blipFill rotWithShape="1">
            <a:blip r:embed="rId5"/>
            <a:srcRect b="42773"/>
            <a:stretch/>
          </p:blipFill>
          <p:spPr>
            <a:xfrm>
              <a:off x="6547449" y="1578633"/>
              <a:ext cx="5573737" cy="2527541"/>
            </a:xfrm>
            <a:prstGeom prst="rect">
              <a:avLst/>
            </a:prstGeom>
          </p:spPr>
        </p:pic>
      </p:grpSp>
      <p:pic>
        <p:nvPicPr>
          <p:cNvPr id="7" name="Picture 6"/>
          <p:cNvPicPr>
            <a:picLocks noChangeAspect="1"/>
          </p:cNvPicPr>
          <p:nvPr/>
        </p:nvPicPr>
        <p:blipFill>
          <a:blip r:embed="rId6"/>
          <a:stretch>
            <a:fillRect/>
          </a:stretch>
        </p:blipFill>
        <p:spPr>
          <a:xfrm>
            <a:off x="173517" y="5114010"/>
            <a:ext cx="6050884" cy="1743989"/>
          </a:xfrm>
          <a:prstGeom prst="rect">
            <a:avLst/>
          </a:prstGeom>
        </p:spPr>
      </p:pic>
    </p:spTree>
    <p:extLst>
      <p:ext uri="{BB962C8B-B14F-4D97-AF65-F5344CB8AC3E}">
        <p14:creationId xmlns:p14="http://schemas.microsoft.com/office/powerpoint/2010/main" val="1944127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hlinkClick r:id="rId2" action="ppaction://hlinkfile"/>
              </a:rPr>
              <a:t>01. Intensity Gradient and </a:t>
            </a:r>
            <a:r>
              <a:rPr lang="en-US" dirty="0" smtClean="0">
                <a:hlinkClick r:id="rId2" action="ppaction://hlinkfile"/>
              </a:rPr>
              <a:t>Filtering</a:t>
            </a:r>
            <a:endParaRPr lang="en-US" dirty="0"/>
          </a:p>
        </p:txBody>
      </p:sp>
      <p:pic>
        <p:nvPicPr>
          <p:cNvPr id="5" name="Picture 4"/>
          <p:cNvPicPr>
            <a:picLocks noChangeAspect="1"/>
          </p:cNvPicPr>
          <p:nvPr/>
        </p:nvPicPr>
        <p:blipFill>
          <a:blip r:embed="rId3"/>
          <a:stretch>
            <a:fillRect/>
          </a:stretch>
        </p:blipFill>
        <p:spPr>
          <a:xfrm>
            <a:off x="1038224" y="3347483"/>
            <a:ext cx="9477375" cy="3400425"/>
          </a:xfrm>
          <a:prstGeom prst="rect">
            <a:avLst/>
          </a:prstGeom>
        </p:spPr>
      </p:pic>
      <p:sp>
        <p:nvSpPr>
          <p:cNvPr id="6" name="Title 1"/>
          <p:cNvSpPr txBox="1">
            <a:spLocks/>
          </p:cNvSpPr>
          <p:nvPr/>
        </p:nvSpPr>
        <p:spPr>
          <a:xfrm>
            <a:off x="273171" y="959883"/>
            <a:ext cx="9144000" cy="2387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b="1" dirty="0" smtClean="0"/>
              <a:t>Code</a:t>
            </a:r>
            <a:br>
              <a:rPr lang="en-US" sz="6600" b="1" dirty="0" smtClean="0"/>
            </a:br>
            <a:r>
              <a:rPr lang="en-US" sz="3200" b="1" dirty="0" smtClean="0">
                <a:solidFill>
                  <a:srgbClr val="FF0000"/>
                </a:solidFill>
              </a:rPr>
              <a:t>magnitude_sobel.cpp</a:t>
            </a:r>
            <a:endParaRPr lang="en-US" sz="6600" b="1" dirty="0">
              <a:solidFill>
                <a:srgbClr val="FF0000"/>
              </a:solidFill>
            </a:endParaRPr>
          </a:p>
        </p:txBody>
      </p:sp>
    </p:spTree>
    <p:extLst>
      <p:ext uri="{BB962C8B-B14F-4D97-AF65-F5344CB8AC3E}">
        <p14:creationId xmlns:p14="http://schemas.microsoft.com/office/powerpoint/2010/main" val="1845430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hlinkClick r:id="rId2" action="ppaction://hlinkfile"/>
              </a:rPr>
              <a:t>01. Intensity Gradient and </a:t>
            </a:r>
            <a:r>
              <a:rPr lang="en-US" dirty="0" smtClean="0">
                <a:hlinkClick r:id="rId2" action="ppaction://hlinkfile"/>
              </a:rPr>
              <a:t>Filtering</a:t>
            </a:r>
            <a:endParaRPr lang="en-US" dirty="0"/>
          </a:p>
        </p:txBody>
      </p:sp>
      <p:pic>
        <p:nvPicPr>
          <p:cNvPr id="3" name="Picture 2"/>
          <p:cNvPicPr>
            <a:picLocks noChangeAspect="1"/>
          </p:cNvPicPr>
          <p:nvPr/>
        </p:nvPicPr>
        <p:blipFill>
          <a:blip r:embed="rId3"/>
          <a:stretch>
            <a:fillRect/>
          </a:stretch>
        </p:blipFill>
        <p:spPr>
          <a:xfrm>
            <a:off x="117428" y="1325563"/>
            <a:ext cx="12074572" cy="4169463"/>
          </a:xfrm>
          <a:prstGeom prst="rect">
            <a:avLst/>
          </a:prstGeom>
        </p:spPr>
      </p:pic>
    </p:spTree>
    <p:extLst>
      <p:ext uri="{BB962C8B-B14F-4D97-AF65-F5344CB8AC3E}">
        <p14:creationId xmlns:p14="http://schemas.microsoft.com/office/powerpoint/2010/main" val="505529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hlinkClick r:id="rId2" action="ppaction://hlinkfile"/>
              </a:rPr>
              <a:t>02. </a:t>
            </a:r>
            <a:r>
              <a:rPr lang="en-US" dirty="0" smtClean="0">
                <a:hlinkClick r:id="rId2" action="ppaction://hlinkfile"/>
              </a:rPr>
              <a:t>Harris </a:t>
            </a:r>
            <a:r>
              <a:rPr lang="en-US" dirty="0">
                <a:hlinkClick r:id="rId2" action="ppaction://hlinkfile"/>
              </a:rPr>
              <a:t>Corner </a:t>
            </a:r>
            <a:r>
              <a:rPr lang="en-US" dirty="0" smtClean="0">
                <a:hlinkClick r:id="rId2" action="ppaction://hlinkfile"/>
              </a:rPr>
              <a:t>Detection</a:t>
            </a:r>
            <a:r>
              <a:rPr lang="en-US" dirty="0" smtClean="0"/>
              <a:t> </a:t>
            </a:r>
            <a:br>
              <a:rPr lang="en-US" dirty="0" smtClean="0"/>
            </a:br>
            <a:r>
              <a:rPr lang="en-US" dirty="0" smtClean="0"/>
              <a:t>[Smoothing + gradient </a:t>
            </a:r>
            <a:r>
              <a:rPr lang="en-US" dirty="0"/>
              <a:t>+ </a:t>
            </a:r>
            <a:r>
              <a:rPr lang="en-US" dirty="0" smtClean="0"/>
              <a:t>Smoothing]</a:t>
            </a:r>
            <a:endParaRPr lang="en-US" dirty="0"/>
          </a:p>
        </p:txBody>
      </p:sp>
      <p:sp>
        <p:nvSpPr>
          <p:cNvPr id="3" name="TextBox 2"/>
          <p:cNvSpPr txBox="1"/>
          <p:nvPr/>
        </p:nvSpPr>
        <p:spPr>
          <a:xfrm>
            <a:off x="343949" y="1325563"/>
            <a:ext cx="11224469" cy="3139321"/>
          </a:xfrm>
          <a:prstGeom prst="rect">
            <a:avLst/>
          </a:prstGeom>
          <a:noFill/>
        </p:spPr>
        <p:txBody>
          <a:bodyPr wrap="square" rtlCol="0">
            <a:spAutoFit/>
          </a:bodyPr>
          <a:lstStyle/>
          <a:p>
            <a:r>
              <a:rPr lang="en-US" dirty="0"/>
              <a:t>A red arrow indicates that no unique position can be found in this direction. The green arrow expresses the opposite. As can be seen, the corner is the only local structure that can be assigned a unique coordinate in x and y</a:t>
            </a:r>
            <a:r>
              <a:rPr lang="en-US" dirty="0" smtClean="0"/>
              <a:t>.</a:t>
            </a:r>
          </a:p>
          <a:p>
            <a:endParaRPr lang="en-US" dirty="0" smtClean="0"/>
          </a:p>
          <a:p>
            <a:r>
              <a:rPr lang="en-US" dirty="0"/>
              <a:t>Generally, a suitable measure for describing change mathematically is the sum of squared differences (SSD), which looks at the deviations of all pixels in a local neighborhood before and after performing a coordinate shift. </a:t>
            </a:r>
            <a:endParaRPr lang="en-US" dirty="0" smtClean="0"/>
          </a:p>
          <a:p>
            <a:endParaRPr lang="en-US" dirty="0" smtClean="0"/>
          </a:p>
          <a:p>
            <a:r>
              <a:rPr lang="en-US" dirty="0" smtClean="0"/>
              <a:t>In </a:t>
            </a:r>
            <a:r>
              <a:rPr lang="en-US" dirty="0"/>
              <a:t>order to locate a corner, we consider how the content of the window would change when shifting it by a small amount. For case (a) in the figure above, there is no measurable change in any coordinate direction at the current location of the red window W whereas for (b), there will be significant change into the direction orthogonal to the edge and no change when moving into the direction of the edge. In case of (c), the window content will change in any coordinate direction.</a:t>
            </a:r>
          </a:p>
        </p:txBody>
      </p:sp>
      <p:pic>
        <p:nvPicPr>
          <p:cNvPr id="4" name="Picture 3"/>
          <p:cNvPicPr>
            <a:picLocks noChangeAspect="1"/>
          </p:cNvPicPr>
          <p:nvPr/>
        </p:nvPicPr>
        <p:blipFill>
          <a:blip r:embed="rId3"/>
          <a:stretch>
            <a:fillRect/>
          </a:stretch>
        </p:blipFill>
        <p:spPr>
          <a:xfrm>
            <a:off x="3397540" y="4199031"/>
            <a:ext cx="6677637" cy="2658969"/>
          </a:xfrm>
          <a:prstGeom prst="rect">
            <a:avLst/>
          </a:prstGeom>
        </p:spPr>
      </p:pic>
    </p:spTree>
    <p:extLst>
      <p:ext uri="{BB962C8B-B14F-4D97-AF65-F5344CB8AC3E}">
        <p14:creationId xmlns:p14="http://schemas.microsoft.com/office/powerpoint/2010/main" val="2063226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hlinkClick r:id="rId2" action="ppaction://hlinkfile"/>
              </a:rPr>
              <a:t>02. </a:t>
            </a:r>
            <a:r>
              <a:rPr lang="en-US" dirty="0" smtClean="0">
                <a:hlinkClick r:id="rId2" action="ppaction://hlinkfile"/>
              </a:rPr>
              <a:t>Harris </a:t>
            </a:r>
            <a:r>
              <a:rPr lang="en-US" dirty="0">
                <a:hlinkClick r:id="rId2" action="ppaction://hlinkfile"/>
              </a:rPr>
              <a:t>Corner Detection</a:t>
            </a:r>
            <a:endParaRPr lang="en-US" dirty="0"/>
          </a:p>
        </p:txBody>
      </p:sp>
      <p:pic>
        <p:nvPicPr>
          <p:cNvPr id="2050" name="Picture 2" descr="https://video.udacity-data.com/topher/2020/September/5f5b839d_9/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8147" y="230912"/>
            <a:ext cx="4096140" cy="407777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video.udacity-data.com/topher/2020/September/5f5b83c0_10/1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730" y="5569473"/>
            <a:ext cx="6711052" cy="112350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stretch>
            <a:fillRect/>
          </a:stretch>
        </p:blipFill>
        <p:spPr>
          <a:xfrm>
            <a:off x="392366" y="4310265"/>
            <a:ext cx="4933950" cy="1047750"/>
          </a:xfrm>
          <a:prstGeom prst="rect">
            <a:avLst/>
          </a:prstGeom>
        </p:spPr>
      </p:pic>
      <p:pic>
        <p:nvPicPr>
          <p:cNvPr id="2054" name="Picture 6" descr="https://video.udacity-data.com/topher/2020/September/5f5b83fb_12/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58147" y="4308684"/>
            <a:ext cx="3860857" cy="238429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23548" y="1048624"/>
            <a:ext cx="6824540" cy="2308324"/>
          </a:xfrm>
          <a:prstGeom prst="rect">
            <a:avLst/>
          </a:prstGeom>
          <a:noFill/>
        </p:spPr>
        <p:txBody>
          <a:bodyPr wrap="square" rtlCol="0">
            <a:spAutoFit/>
          </a:bodyPr>
          <a:lstStyle/>
          <a:p>
            <a:pPr marL="285750" indent="-285750">
              <a:buFont typeface="Arial" panose="020B0604020202020204" pitchFamily="34" charset="0"/>
              <a:buChar char="•"/>
            </a:pPr>
            <a:r>
              <a:rPr lang="en-US" dirty="0" smtClean="0"/>
              <a:t>Shift </a:t>
            </a:r>
            <a:r>
              <a:rPr lang="en-US" dirty="0"/>
              <a:t>the Window W by an amount u in x-direction and v in y-direction </a:t>
            </a:r>
            <a:endParaRPr lang="en-US" dirty="0" smtClean="0"/>
          </a:p>
          <a:p>
            <a:pPr marL="285750" indent="-285750">
              <a:buFont typeface="Arial" panose="020B0604020202020204" pitchFamily="34" charset="0"/>
              <a:buChar char="•"/>
            </a:pPr>
            <a:r>
              <a:rPr lang="en-US" dirty="0" smtClean="0"/>
              <a:t>The </a:t>
            </a:r>
            <a:r>
              <a:rPr lang="en-US" dirty="0"/>
              <a:t>equation sums up the squared differences of all pixels within W at the old and at the new window position</a:t>
            </a:r>
            <a:r>
              <a:rPr lang="en-US" dirty="0" smtClean="0"/>
              <a:t>.</a:t>
            </a:r>
          </a:p>
          <a:p>
            <a:pPr marL="285750" indent="-285750">
              <a:buFont typeface="Arial" panose="020B0604020202020204" pitchFamily="34" charset="0"/>
              <a:buChar char="•"/>
            </a:pPr>
            <a:r>
              <a:rPr lang="en-US" dirty="0"/>
              <a:t>In addition to the smoothing of the image before gradient computation, the Harris detector uses a Gaussian window </a:t>
            </a:r>
            <a:r>
              <a:rPr lang="en-US" i="1" dirty="0" smtClean="0"/>
              <a:t>w</a:t>
            </a:r>
            <a:r>
              <a:rPr lang="en-US" dirty="0" smtClean="0"/>
              <a:t>(</a:t>
            </a:r>
            <a:r>
              <a:rPr lang="en-US" i="1" dirty="0" err="1" smtClean="0"/>
              <a:t>x</a:t>
            </a:r>
            <a:r>
              <a:rPr lang="en-US" dirty="0" err="1" smtClean="0"/>
              <a:t>,</a:t>
            </a:r>
            <a:r>
              <a:rPr lang="en-US" i="1" dirty="0" err="1" smtClean="0"/>
              <a:t>y</a:t>
            </a:r>
            <a:r>
              <a:rPr lang="en-US" dirty="0"/>
              <a:t>) to compute a weighted sum of the intensity gradients around a local neighborhood.</a:t>
            </a:r>
          </a:p>
        </p:txBody>
      </p:sp>
    </p:spTree>
    <p:extLst>
      <p:ext uri="{BB962C8B-B14F-4D97-AF65-F5344CB8AC3E}">
        <p14:creationId xmlns:p14="http://schemas.microsoft.com/office/powerpoint/2010/main" val="1981713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9276" y="2028136"/>
            <a:ext cx="9144000" cy="2387600"/>
          </a:xfrm>
        </p:spPr>
        <p:txBody>
          <a:bodyPr>
            <a:noAutofit/>
          </a:bodyPr>
          <a:lstStyle/>
          <a:p>
            <a:r>
              <a:rPr lang="en-US" sz="11500" b="1" dirty="0" smtClean="0"/>
              <a:t>Code</a:t>
            </a:r>
            <a:br>
              <a:rPr lang="en-US" sz="11500" b="1" dirty="0" smtClean="0"/>
            </a:br>
            <a:r>
              <a:rPr lang="en-US" sz="4800" b="1" dirty="0" smtClean="0">
                <a:solidFill>
                  <a:srgbClr val="FF0000"/>
                </a:solidFill>
              </a:rPr>
              <a:t>cornerness_harris.cpp</a:t>
            </a:r>
            <a:endParaRPr lang="en-US" sz="11500" b="1" dirty="0">
              <a:solidFill>
                <a:srgbClr val="FF0000"/>
              </a:solidFill>
            </a:endParaRPr>
          </a:p>
        </p:txBody>
      </p:sp>
    </p:spTree>
    <p:extLst>
      <p:ext uri="{BB962C8B-B14F-4D97-AF65-F5344CB8AC3E}">
        <p14:creationId xmlns:p14="http://schemas.microsoft.com/office/powerpoint/2010/main" val="3552074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smtClean="0">
                <a:hlinkClick r:id="rId2" action="ppaction://hlinkfile"/>
              </a:rPr>
              <a:t>02. </a:t>
            </a:r>
            <a:r>
              <a:rPr lang="en-US" dirty="0" err="1" smtClean="0">
                <a:hlinkClick r:id="rId2" action="ppaction://hlinkfile"/>
              </a:rPr>
              <a:t>Haris</a:t>
            </a:r>
            <a:r>
              <a:rPr lang="en-US" dirty="0" smtClean="0">
                <a:hlinkClick r:id="rId2" action="ppaction://hlinkfile"/>
              </a:rPr>
              <a:t> Corner Detection</a:t>
            </a:r>
            <a:endParaRPr lang="en-US" dirty="0"/>
          </a:p>
        </p:txBody>
      </p:sp>
      <p:sp>
        <p:nvSpPr>
          <p:cNvPr id="8" name="TextBox 7"/>
          <p:cNvSpPr txBox="1"/>
          <p:nvPr/>
        </p:nvSpPr>
        <p:spPr>
          <a:xfrm>
            <a:off x="654339" y="2869035"/>
            <a:ext cx="11375473" cy="4478149"/>
          </a:xfrm>
          <a:prstGeom prst="rect">
            <a:avLst/>
          </a:prstGeom>
          <a:noFill/>
        </p:spPr>
        <p:txBody>
          <a:bodyPr wrap="square" rtlCol="0">
            <a:spAutoFit/>
          </a:bodyPr>
          <a:lstStyle/>
          <a:p>
            <a:pPr>
              <a:lnSpc>
                <a:spcPct val="150000"/>
              </a:lnSpc>
            </a:pPr>
            <a:r>
              <a:rPr lang="en-US" sz="2800" b="1" dirty="0" smtClean="0"/>
              <a:t>Non Maximum Suppression</a:t>
            </a:r>
          </a:p>
          <a:p>
            <a:pPr>
              <a:lnSpc>
                <a:spcPct val="150000"/>
              </a:lnSpc>
            </a:pPr>
            <a:r>
              <a:rPr lang="en-US" dirty="0" smtClean="0"/>
              <a:t>The </a:t>
            </a:r>
            <a:r>
              <a:rPr lang="en-US" dirty="0"/>
              <a:t>idea is to reduce the intensities (e.g. corner response) in a local neighborhood in such a way that only the strongest response remains. </a:t>
            </a:r>
            <a:endParaRPr lang="en-US" dirty="0" smtClean="0"/>
          </a:p>
          <a:p>
            <a:pPr marL="800100" lvl="1" indent="-342900" fontAlgn="base">
              <a:lnSpc>
                <a:spcPct val="150000"/>
              </a:lnSpc>
              <a:buFont typeface="+mj-lt"/>
              <a:buAutoNum type="arabicPeriod"/>
            </a:pPr>
            <a:r>
              <a:rPr lang="en-US" dirty="0"/>
              <a:t>Define the size of the local neighborhood (i.e. a sliding window).</a:t>
            </a:r>
          </a:p>
          <a:p>
            <a:pPr marL="800100" lvl="1" indent="-342900" fontAlgn="base">
              <a:lnSpc>
                <a:spcPct val="150000"/>
              </a:lnSpc>
              <a:buFont typeface="+mj-lt"/>
              <a:buAutoNum type="arabicPeriod"/>
            </a:pPr>
            <a:r>
              <a:rPr lang="en-US" dirty="0"/>
              <a:t>Loop over all rows and cols of the input image.</a:t>
            </a:r>
          </a:p>
          <a:p>
            <a:pPr marL="800100" lvl="1" indent="-342900" fontAlgn="base">
              <a:lnSpc>
                <a:spcPct val="150000"/>
              </a:lnSpc>
              <a:buFont typeface="+mj-lt"/>
              <a:buAutoNum type="arabicPeriod"/>
            </a:pPr>
            <a:r>
              <a:rPr lang="en-US" dirty="0"/>
              <a:t>Center the sliding window on the current location and search for the maximum response value.</a:t>
            </a:r>
          </a:p>
          <a:p>
            <a:pPr marL="800100" lvl="1" indent="-342900" fontAlgn="base">
              <a:lnSpc>
                <a:spcPct val="150000"/>
              </a:lnSpc>
              <a:buFont typeface="+mj-lt"/>
              <a:buAutoNum type="arabicPeriod"/>
            </a:pPr>
            <a:r>
              <a:rPr lang="en-US" dirty="0"/>
              <a:t>If the current pixel is identical to the max. response value, then </a:t>
            </a:r>
            <a:r>
              <a:rPr lang="en-US" dirty="0" smtClean="0"/>
              <a:t>push it in </a:t>
            </a:r>
            <a:r>
              <a:rPr lang="en-US" dirty="0" err="1" smtClean="0"/>
              <a:t>keypoints</a:t>
            </a:r>
            <a:r>
              <a:rPr lang="en-US" dirty="0" smtClean="0"/>
              <a:t> list. </a:t>
            </a:r>
            <a:r>
              <a:rPr lang="en-US" dirty="0"/>
              <a:t>Otherwise, </a:t>
            </a:r>
            <a:r>
              <a:rPr lang="en-US" dirty="0" smtClean="0"/>
              <a:t>do nothing.</a:t>
            </a:r>
          </a:p>
          <a:p>
            <a:pPr marL="800100" lvl="1" indent="-342900" fontAlgn="base">
              <a:lnSpc>
                <a:spcPct val="150000"/>
              </a:lnSpc>
              <a:buFont typeface="+mj-lt"/>
              <a:buAutoNum type="arabicPeriod"/>
            </a:pPr>
            <a:r>
              <a:rPr lang="en-US" dirty="0"/>
              <a:t>Once all pixels have been processed, only the strongest responses will remain.</a:t>
            </a:r>
          </a:p>
          <a:p>
            <a:pPr marL="285750" indent="-285750">
              <a:buFont typeface="Arial" panose="020B0604020202020204" pitchFamily="34" charset="0"/>
              <a:buChar char="•"/>
            </a:pPr>
            <a:endParaRPr lang="en-US" b="1" dirty="0" smtClean="0"/>
          </a:p>
          <a:p>
            <a:pPr marL="285750" indent="-285750">
              <a:buFont typeface="Arial" panose="020B0604020202020204" pitchFamily="34" charset="0"/>
              <a:buChar char="•"/>
            </a:pPr>
            <a:endParaRPr lang="en-US" b="1" dirty="0" smtClean="0"/>
          </a:p>
          <a:p>
            <a:endParaRPr lang="en-US" b="1" dirty="0"/>
          </a:p>
        </p:txBody>
      </p:sp>
      <p:sp>
        <p:nvSpPr>
          <p:cNvPr id="4" name="Oval 3"/>
          <p:cNvSpPr/>
          <p:nvPr/>
        </p:nvSpPr>
        <p:spPr>
          <a:xfrm>
            <a:off x="2214694" y="1325563"/>
            <a:ext cx="520117" cy="5956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214694" y="1677951"/>
            <a:ext cx="520117" cy="5956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861658" y="1459139"/>
            <a:ext cx="520117" cy="595618"/>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567730" y="1479026"/>
            <a:ext cx="520117" cy="59561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9500531" y="1479026"/>
            <a:ext cx="520117" cy="595618"/>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3154261" y="1776835"/>
            <a:ext cx="61575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7656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hlinkClick r:id="rId2" action="ppaction://hlinkfile"/>
              </a:rPr>
              <a:t>02. </a:t>
            </a:r>
            <a:r>
              <a:rPr lang="en-US" dirty="0" err="1">
                <a:hlinkClick r:id="rId2" action="ppaction://hlinkfile"/>
              </a:rPr>
              <a:t>Haris</a:t>
            </a:r>
            <a:r>
              <a:rPr lang="en-US" dirty="0">
                <a:hlinkClick r:id="rId2" action="ppaction://hlinkfile"/>
              </a:rPr>
              <a:t> Corner Detection</a:t>
            </a:r>
            <a:endParaRPr lang="en-US" dirty="0"/>
          </a:p>
        </p:txBody>
      </p:sp>
      <p:pic>
        <p:nvPicPr>
          <p:cNvPr id="7" name="Picture 6"/>
          <p:cNvPicPr>
            <a:picLocks noChangeAspect="1"/>
          </p:cNvPicPr>
          <p:nvPr/>
        </p:nvPicPr>
        <p:blipFill>
          <a:blip r:embed="rId3"/>
          <a:stretch>
            <a:fillRect/>
          </a:stretch>
        </p:blipFill>
        <p:spPr>
          <a:xfrm>
            <a:off x="296237" y="1632488"/>
            <a:ext cx="8159866" cy="2529227"/>
          </a:xfrm>
          <a:prstGeom prst="rect">
            <a:avLst/>
          </a:prstGeom>
        </p:spPr>
      </p:pic>
      <p:sp>
        <p:nvSpPr>
          <p:cNvPr id="8" name="TextBox 7"/>
          <p:cNvSpPr txBox="1"/>
          <p:nvPr/>
        </p:nvSpPr>
        <p:spPr>
          <a:xfrm>
            <a:off x="536894" y="1241571"/>
            <a:ext cx="3649211" cy="369332"/>
          </a:xfrm>
          <a:prstGeom prst="rect">
            <a:avLst/>
          </a:prstGeom>
          <a:noFill/>
        </p:spPr>
        <p:txBody>
          <a:bodyPr wrap="square" rtlCol="0">
            <a:spAutoFit/>
          </a:bodyPr>
          <a:lstStyle/>
          <a:p>
            <a:r>
              <a:rPr lang="en-US" b="1" dirty="0" smtClean="0"/>
              <a:t>Harris Corner Detection result</a:t>
            </a:r>
            <a:endParaRPr lang="en-US" b="1" dirty="0"/>
          </a:p>
        </p:txBody>
      </p:sp>
      <p:pic>
        <p:nvPicPr>
          <p:cNvPr id="9" name="Picture 8"/>
          <p:cNvPicPr>
            <a:picLocks noChangeAspect="1"/>
          </p:cNvPicPr>
          <p:nvPr/>
        </p:nvPicPr>
        <p:blipFill>
          <a:blip r:embed="rId4"/>
          <a:stretch>
            <a:fillRect/>
          </a:stretch>
        </p:blipFill>
        <p:spPr>
          <a:xfrm>
            <a:off x="296237" y="4337108"/>
            <a:ext cx="8153380" cy="2520892"/>
          </a:xfrm>
          <a:prstGeom prst="rect">
            <a:avLst/>
          </a:prstGeom>
        </p:spPr>
      </p:pic>
      <p:sp>
        <p:nvSpPr>
          <p:cNvPr id="10" name="Curved Left Arrow 9"/>
          <p:cNvSpPr/>
          <p:nvPr/>
        </p:nvSpPr>
        <p:spPr>
          <a:xfrm>
            <a:off x="8741328" y="2130804"/>
            <a:ext cx="2684478" cy="433710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9443906" y="3690777"/>
            <a:ext cx="2143387" cy="646331"/>
          </a:xfrm>
          <a:prstGeom prst="rect">
            <a:avLst/>
          </a:prstGeom>
          <a:noFill/>
        </p:spPr>
        <p:txBody>
          <a:bodyPr wrap="square" rtlCol="0">
            <a:spAutoFit/>
          </a:bodyPr>
          <a:lstStyle/>
          <a:p>
            <a:r>
              <a:rPr lang="en-US" dirty="0" smtClean="0"/>
              <a:t>Non Maximum Suppression</a:t>
            </a:r>
            <a:endParaRPr lang="en-US" dirty="0"/>
          </a:p>
        </p:txBody>
      </p:sp>
      <p:sp>
        <p:nvSpPr>
          <p:cNvPr id="3" name="Oval 2"/>
          <p:cNvSpPr/>
          <p:nvPr/>
        </p:nvSpPr>
        <p:spPr>
          <a:xfrm>
            <a:off x="6761527" y="310393"/>
            <a:ext cx="520117" cy="5956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761527" y="662781"/>
            <a:ext cx="520117" cy="5956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6408491" y="443969"/>
            <a:ext cx="520117" cy="595618"/>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114563" y="463856"/>
            <a:ext cx="520117" cy="59561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9953537" y="443969"/>
            <a:ext cx="520117" cy="595618"/>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a:off x="7701094" y="761665"/>
            <a:ext cx="21559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32157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hlinkClick r:id="rId4" action="ppaction://hlinkfile"/>
              </a:rPr>
              <a:t>03. Overview of Popular </a:t>
            </a:r>
            <a:r>
              <a:rPr lang="en-US" dirty="0" err="1">
                <a:hlinkClick r:id="rId4" action="ppaction://hlinkfile"/>
              </a:rPr>
              <a:t>Keypoint</a:t>
            </a:r>
            <a:r>
              <a:rPr lang="en-US" dirty="0">
                <a:hlinkClick r:id="rId4" action="ppaction://hlinkfile"/>
              </a:rPr>
              <a:t> Detectors</a:t>
            </a:r>
            <a:endParaRPr lang="en-US" dirty="0"/>
          </a:p>
        </p:txBody>
      </p:sp>
      <p:sp>
        <p:nvSpPr>
          <p:cNvPr id="3" name="TextBox 2"/>
          <p:cNvSpPr txBox="1"/>
          <p:nvPr/>
        </p:nvSpPr>
        <p:spPr>
          <a:xfrm>
            <a:off x="377505" y="1325563"/>
            <a:ext cx="8967831" cy="1969770"/>
          </a:xfrm>
          <a:prstGeom prst="rect">
            <a:avLst/>
          </a:prstGeom>
          <a:noFill/>
        </p:spPr>
        <p:txBody>
          <a:bodyPr wrap="square" rtlCol="0">
            <a:spAutoFit/>
          </a:bodyPr>
          <a:lstStyle/>
          <a:p>
            <a:r>
              <a:rPr lang="en-US" sz="3200" b="1" dirty="0"/>
              <a:t>Invariance to Photometric and Geometric Changes</a:t>
            </a:r>
          </a:p>
          <a:p>
            <a:pPr marL="800100" lvl="1" indent="-342900">
              <a:buFont typeface="+mj-lt"/>
              <a:buAutoNum type="arabicPeriod"/>
            </a:pPr>
            <a:r>
              <a:rPr lang="en-US" dirty="0"/>
              <a:t>Rotation</a:t>
            </a:r>
          </a:p>
          <a:p>
            <a:pPr marL="800100" lvl="1" indent="-342900">
              <a:buFont typeface="+mj-lt"/>
              <a:buAutoNum type="arabicPeriod"/>
            </a:pPr>
            <a:r>
              <a:rPr lang="en-US" dirty="0"/>
              <a:t>Scale change</a:t>
            </a:r>
          </a:p>
          <a:p>
            <a:pPr marL="800100" lvl="1" indent="-342900">
              <a:buFont typeface="+mj-lt"/>
              <a:buAutoNum type="arabicPeriod"/>
            </a:pPr>
            <a:r>
              <a:rPr lang="en-US" dirty="0"/>
              <a:t>Intensity change</a:t>
            </a:r>
          </a:p>
          <a:p>
            <a:pPr marL="800100" lvl="1" indent="-342900">
              <a:buFont typeface="+mj-lt"/>
              <a:buAutoNum type="arabicPeriod"/>
            </a:pPr>
            <a:r>
              <a:rPr lang="en-US" dirty="0"/>
              <a:t>Affine transformation</a:t>
            </a:r>
          </a:p>
          <a:p>
            <a:endParaRPr lang="en-US" dirty="0"/>
          </a:p>
        </p:txBody>
      </p:sp>
      <p:pic>
        <p:nvPicPr>
          <p:cNvPr id="4" name="Picture 3"/>
          <p:cNvPicPr>
            <a:picLocks noChangeAspect="1"/>
          </p:cNvPicPr>
          <p:nvPr/>
        </p:nvPicPr>
        <p:blipFill>
          <a:blip r:embed="rId5"/>
          <a:stretch>
            <a:fillRect/>
          </a:stretch>
        </p:blipFill>
        <p:spPr>
          <a:xfrm>
            <a:off x="3781669" y="1929467"/>
            <a:ext cx="8267805" cy="4329943"/>
          </a:xfrm>
          <a:prstGeom prst="rect">
            <a:avLst/>
          </a:prstGeom>
        </p:spPr>
      </p:pic>
      <p:pic>
        <p:nvPicPr>
          <p:cNvPr id="5" name="Affine_transformations.ogv.480p.vp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50787" y="2948572"/>
            <a:ext cx="3657600" cy="3657600"/>
          </a:xfrm>
          <a:prstGeom prst="rect">
            <a:avLst/>
          </a:prstGeom>
        </p:spPr>
      </p:pic>
    </p:spTree>
    <p:extLst>
      <p:ext uri="{BB962C8B-B14F-4D97-AF65-F5344CB8AC3E}">
        <p14:creationId xmlns:p14="http://schemas.microsoft.com/office/powerpoint/2010/main" val="24592561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hlinkClick r:id="rId2" action="ppaction://hlinkfile"/>
              </a:rPr>
              <a:t>03. Overview of Popular </a:t>
            </a:r>
            <a:r>
              <a:rPr lang="en-US" dirty="0" err="1">
                <a:hlinkClick r:id="rId2" action="ppaction://hlinkfile"/>
              </a:rPr>
              <a:t>Keypoint</a:t>
            </a:r>
            <a:r>
              <a:rPr lang="en-US" dirty="0">
                <a:hlinkClick r:id="rId2" action="ppaction://hlinkfile"/>
              </a:rPr>
              <a:t> Detectors</a:t>
            </a:r>
            <a:endParaRPr lang="en-US" dirty="0"/>
          </a:p>
        </p:txBody>
      </p:sp>
      <p:sp>
        <p:nvSpPr>
          <p:cNvPr id="3" name="TextBox 2"/>
          <p:cNvSpPr txBox="1"/>
          <p:nvPr/>
        </p:nvSpPr>
        <p:spPr>
          <a:xfrm>
            <a:off x="377505" y="1325563"/>
            <a:ext cx="8967831" cy="3816429"/>
          </a:xfrm>
          <a:prstGeom prst="rect">
            <a:avLst/>
          </a:prstGeom>
          <a:noFill/>
        </p:spPr>
        <p:txBody>
          <a:bodyPr wrap="square" rtlCol="0">
            <a:spAutoFit/>
          </a:bodyPr>
          <a:lstStyle/>
          <a:p>
            <a:r>
              <a:rPr lang="en-US" sz="3200" dirty="0"/>
              <a:t>Rotation R </a:t>
            </a:r>
            <a:r>
              <a:rPr lang="en-US" sz="3200" dirty="0" smtClean="0"/>
              <a:t>:</a:t>
            </a:r>
          </a:p>
          <a:p>
            <a:endParaRPr lang="en-US" sz="3200" dirty="0" smtClean="0"/>
          </a:p>
          <a:p>
            <a:endParaRPr lang="en-US" sz="3200" dirty="0"/>
          </a:p>
          <a:p>
            <a:endParaRPr lang="en-US" sz="3200" dirty="0" smtClean="0"/>
          </a:p>
          <a:p>
            <a:endParaRPr lang="en-US" sz="3200" dirty="0"/>
          </a:p>
          <a:p>
            <a:endParaRPr lang="en-US" sz="3200" dirty="0" smtClean="0"/>
          </a:p>
          <a:p>
            <a:r>
              <a:rPr lang="en-US" dirty="0"/>
              <a:t/>
            </a:r>
            <a:br>
              <a:rPr lang="en-US" dirty="0"/>
            </a:br>
            <a:r>
              <a:rPr lang="en-US" sz="3200" dirty="0"/>
              <a:t>Scale change:</a:t>
            </a:r>
          </a:p>
        </p:txBody>
      </p:sp>
      <p:pic>
        <p:nvPicPr>
          <p:cNvPr id="5" name="Picture 4"/>
          <p:cNvPicPr>
            <a:picLocks noChangeAspect="1"/>
          </p:cNvPicPr>
          <p:nvPr/>
        </p:nvPicPr>
        <p:blipFill>
          <a:blip r:embed="rId3"/>
          <a:stretch>
            <a:fillRect/>
          </a:stretch>
        </p:blipFill>
        <p:spPr>
          <a:xfrm>
            <a:off x="381699" y="1946861"/>
            <a:ext cx="4434765" cy="2432191"/>
          </a:xfrm>
          <a:prstGeom prst="rect">
            <a:avLst/>
          </a:prstGeom>
        </p:spPr>
      </p:pic>
      <p:sp>
        <p:nvSpPr>
          <p:cNvPr id="7" name="TextBox 6"/>
          <p:cNvSpPr txBox="1"/>
          <p:nvPr/>
        </p:nvSpPr>
        <p:spPr>
          <a:xfrm>
            <a:off x="6207854" y="1325563"/>
            <a:ext cx="3514987" cy="861774"/>
          </a:xfrm>
          <a:prstGeom prst="rect">
            <a:avLst/>
          </a:prstGeom>
          <a:noFill/>
        </p:spPr>
        <p:txBody>
          <a:bodyPr wrap="square" rtlCol="0">
            <a:spAutoFit/>
          </a:bodyPr>
          <a:lstStyle/>
          <a:p>
            <a:r>
              <a:rPr lang="en-US" sz="3200" dirty="0"/>
              <a:t>Intensity change:</a:t>
            </a:r>
          </a:p>
          <a:p>
            <a:endParaRPr lang="en-US" dirty="0"/>
          </a:p>
        </p:txBody>
      </p:sp>
      <p:pic>
        <p:nvPicPr>
          <p:cNvPr id="9" name="Picture 8"/>
          <p:cNvPicPr>
            <a:picLocks noChangeAspect="1"/>
          </p:cNvPicPr>
          <p:nvPr/>
        </p:nvPicPr>
        <p:blipFill>
          <a:blip r:embed="rId4"/>
          <a:stretch>
            <a:fillRect/>
          </a:stretch>
        </p:blipFill>
        <p:spPr>
          <a:xfrm>
            <a:off x="6140740" y="1946860"/>
            <a:ext cx="5114045" cy="2432191"/>
          </a:xfrm>
          <a:prstGeom prst="rect">
            <a:avLst/>
          </a:prstGeom>
        </p:spPr>
      </p:pic>
      <p:pic>
        <p:nvPicPr>
          <p:cNvPr id="10" name="Picture 9"/>
          <p:cNvPicPr>
            <a:picLocks noChangeAspect="1"/>
          </p:cNvPicPr>
          <p:nvPr/>
        </p:nvPicPr>
        <p:blipFill>
          <a:blip r:embed="rId5"/>
          <a:stretch>
            <a:fillRect/>
          </a:stretch>
        </p:blipFill>
        <p:spPr>
          <a:xfrm>
            <a:off x="2859572" y="4602104"/>
            <a:ext cx="3893566" cy="2279906"/>
          </a:xfrm>
          <a:prstGeom prst="rect">
            <a:avLst/>
          </a:prstGeom>
        </p:spPr>
      </p:pic>
    </p:spTree>
    <p:extLst>
      <p:ext uri="{BB962C8B-B14F-4D97-AF65-F5344CB8AC3E}">
        <p14:creationId xmlns:p14="http://schemas.microsoft.com/office/powerpoint/2010/main" val="32569771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Camera Image processing</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67960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hlinkClick r:id="rId2" action="ppaction://hlinkfile"/>
              </a:rPr>
              <a:t>03. Overview of Popular </a:t>
            </a:r>
            <a:r>
              <a:rPr lang="en-US" dirty="0" err="1">
                <a:hlinkClick r:id="rId2" action="ppaction://hlinkfile"/>
              </a:rPr>
              <a:t>Keypoint</a:t>
            </a:r>
            <a:r>
              <a:rPr lang="en-US" dirty="0">
                <a:hlinkClick r:id="rId2" action="ppaction://hlinkfile"/>
              </a:rPr>
              <a:t> Detectors</a:t>
            </a:r>
            <a:endParaRPr lang="en-US" dirty="0"/>
          </a:p>
        </p:txBody>
      </p:sp>
      <p:sp>
        <p:nvSpPr>
          <p:cNvPr id="3" name="TextBox 2"/>
          <p:cNvSpPr txBox="1"/>
          <p:nvPr/>
        </p:nvSpPr>
        <p:spPr>
          <a:xfrm>
            <a:off x="377505" y="1325563"/>
            <a:ext cx="11719420" cy="5755422"/>
          </a:xfrm>
          <a:prstGeom prst="rect">
            <a:avLst/>
          </a:prstGeom>
          <a:noFill/>
        </p:spPr>
        <p:txBody>
          <a:bodyPr wrap="square" rtlCol="0">
            <a:spAutoFit/>
          </a:bodyPr>
          <a:lstStyle/>
          <a:p>
            <a:r>
              <a:rPr lang="en-US" sz="3200" dirty="0" smtClean="0"/>
              <a:t>The </a:t>
            </a:r>
            <a:r>
              <a:rPr lang="en-US" sz="3200" dirty="0"/>
              <a:t>Harris detector is robust under rotation and additive intensity shifts, but sensitive to scale change, multiplicative intensity shifts (i.e. changes in contrast) and affine transformations. </a:t>
            </a:r>
            <a:endParaRPr lang="en-US" sz="3200" dirty="0" smtClean="0"/>
          </a:p>
          <a:p>
            <a:endParaRPr lang="en-US" sz="3200" dirty="0"/>
          </a:p>
          <a:p>
            <a:r>
              <a:rPr lang="en-US" sz="2400" b="1" dirty="0" smtClean="0"/>
              <a:t>Popular </a:t>
            </a:r>
            <a:r>
              <a:rPr lang="en-US" sz="2400" b="1" dirty="0"/>
              <a:t>classic </a:t>
            </a:r>
            <a:r>
              <a:rPr lang="en-US" sz="2400" b="1" dirty="0" smtClean="0"/>
              <a:t>detectors:</a:t>
            </a:r>
          </a:p>
          <a:p>
            <a:pPr marL="914400" lvl="1" indent="-457200">
              <a:buFont typeface="+mj-lt"/>
              <a:buAutoNum type="arabicPeriod"/>
            </a:pPr>
            <a:r>
              <a:rPr lang="en-US" sz="2400" dirty="0"/>
              <a:t>1988 Harris Corner Detector (Harris, Stephens)</a:t>
            </a:r>
          </a:p>
          <a:p>
            <a:pPr marL="914400" lvl="1" indent="-457200">
              <a:buFont typeface="+mj-lt"/>
              <a:buAutoNum type="arabicPeriod"/>
            </a:pPr>
            <a:r>
              <a:rPr lang="en-US" sz="2400" dirty="0"/>
              <a:t>1996 Good Features to Track (Shi, </a:t>
            </a:r>
            <a:r>
              <a:rPr lang="en-US" sz="2400" dirty="0" err="1"/>
              <a:t>Tomasi</a:t>
            </a:r>
            <a:r>
              <a:rPr lang="en-US" sz="2400" dirty="0"/>
              <a:t>)</a:t>
            </a:r>
          </a:p>
          <a:p>
            <a:pPr marL="914400" lvl="1" indent="-457200">
              <a:buFont typeface="+mj-lt"/>
              <a:buAutoNum type="arabicPeriod"/>
            </a:pPr>
            <a:r>
              <a:rPr lang="en-US" sz="2400" dirty="0"/>
              <a:t>2006 Features from Accelerated Segment Test (FAST) (</a:t>
            </a:r>
            <a:r>
              <a:rPr lang="en-US" sz="2400" dirty="0" err="1"/>
              <a:t>Rosten</a:t>
            </a:r>
            <a:r>
              <a:rPr lang="en-US" sz="2400" dirty="0"/>
              <a:t>, Drummond)</a:t>
            </a:r>
          </a:p>
          <a:p>
            <a:pPr marL="914400" lvl="1" indent="-457200">
              <a:buFont typeface="+mj-lt"/>
              <a:buAutoNum type="arabicPeriod"/>
            </a:pPr>
            <a:r>
              <a:rPr lang="en-US" sz="2400" dirty="0"/>
              <a:t>2010 Binary Robust Independent Elementary Features (BRIEF) (</a:t>
            </a:r>
            <a:r>
              <a:rPr lang="en-US" sz="2400" dirty="0" err="1"/>
              <a:t>Calonder</a:t>
            </a:r>
            <a:r>
              <a:rPr lang="en-US" sz="2400" dirty="0"/>
              <a:t>, et al.)</a:t>
            </a:r>
          </a:p>
          <a:p>
            <a:pPr marL="914400" lvl="1" indent="-457200">
              <a:buFont typeface="+mj-lt"/>
              <a:buAutoNum type="arabicPeriod"/>
            </a:pPr>
            <a:r>
              <a:rPr lang="en-US" sz="2400" dirty="0"/>
              <a:t>2011 Oriented FAST and Rotated BRIEF (ORB) (</a:t>
            </a:r>
            <a:r>
              <a:rPr lang="en-US" sz="2400" dirty="0" err="1"/>
              <a:t>Rublee</a:t>
            </a:r>
            <a:r>
              <a:rPr lang="en-US" sz="2400" dirty="0"/>
              <a:t> et al.)</a:t>
            </a:r>
          </a:p>
          <a:p>
            <a:pPr marL="914400" lvl="1" indent="-457200">
              <a:buFont typeface="+mj-lt"/>
              <a:buAutoNum type="arabicPeriod"/>
            </a:pPr>
            <a:r>
              <a:rPr lang="en-US" sz="2400" dirty="0"/>
              <a:t>2011 Binary Robust Invariant Scalable </a:t>
            </a:r>
            <a:r>
              <a:rPr lang="en-US" sz="2400" dirty="0" err="1"/>
              <a:t>Keypoints</a:t>
            </a:r>
            <a:r>
              <a:rPr lang="en-US" sz="2400" dirty="0"/>
              <a:t> (BRISK) (</a:t>
            </a:r>
            <a:r>
              <a:rPr lang="en-US" sz="2400" dirty="0" err="1"/>
              <a:t>Leutenegger</a:t>
            </a:r>
            <a:r>
              <a:rPr lang="en-US" sz="2400" dirty="0"/>
              <a:t>, </a:t>
            </a:r>
            <a:r>
              <a:rPr lang="en-US" sz="2400" dirty="0" err="1"/>
              <a:t>Chli</a:t>
            </a:r>
            <a:r>
              <a:rPr lang="en-US" sz="2400" dirty="0"/>
              <a:t>, </a:t>
            </a:r>
            <a:r>
              <a:rPr lang="en-US" sz="2400" dirty="0" err="1"/>
              <a:t>Siegwart</a:t>
            </a:r>
            <a:r>
              <a:rPr lang="en-US" sz="2400" dirty="0"/>
              <a:t>)</a:t>
            </a:r>
          </a:p>
          <a:p>
            <a:pPr marL="914400" lvl="1" indent="-457200">
              <a:buFont typeface="+mj-lt"/>
              <a:buAutoNum type="arabicPeriod"/>
            </a:pPr>
            <a:r>
              <a:rPr lang="en-US" sz="2400" dirty="0"/>
              <a:t>2012 Fast Retina </a:t>
            </a:r>
            <a:r>
              <a:rPr lang="en-US" sz="2400" dirty="0" err="1"/>
              <a:t>Keypoint</a:t>
            </a:r>
            <a:r>
              <a:rPr lang="en-US" sz="2400" dirty="0"/>
              <a:t> (FREAK) (</a:t>
            </a:r>
            <a:r>
              <a:rPr lang="en-US" sz="2400" dirty="0" err="1"/>
              <a:t>Alahi</a:t>
            </a:r>
            <a:r>
              <a:rPr lang="en-US" sz="2400" dirty="0"/>
              <a:t>, Ortiz, </a:t>
            </a:r>
            <a:r>
              <a:rPr lang="en-US" sz="2400" dirty="0" err="1"/>
              <a:t>Vandergheynst</a:t>
            </a:r>
            <a:r>
              <a:rPr lang="en-US" sz="2400" dirty="0"/>
              <a:t>)</a:t>
            </a:r>
          </a:p>
          <a:p>
            <a:pPr marL="914400" lvl="1" indent="-457200">
              <a:buFont typeface="+mj-lt"/>
              <a:buAutoNum type="arabicPeriod"/>
            </a:pPr>
            <a:r>
              <a:rPr lang="en-US" sz="2400" dirty="0"/>
              <a:t>2012 KAZE (</a:t>
            </a:r>
            <a:r>
              <a:rPr lang="en-US" sz="2400" dirty="0" err="1"/>
              <a:t>Alcantarilla</a:t>
            </a:r>
            <a:r>
              <a:rPr lang="en-US" sz="2400" dirty="0"/>
              <a:t>, </a:t>
            </a:r>
            <a:r>
              <a:rPr lang="en-US" sz="2400" dirty="0" err="1"/>
              <a:t>Bartoli</a:t>
            </a:r>
            <a:r>
              <a:rPr lang="en-US" sz="2400" dirty="0"/>
              <a:t>, Davidson)</a:t>
            </a:r>
          </a:p>
          <a:p>
            <a:endParaRPr lang="en-US" sz="2400" b="1" dirty="0"/>
          </a:p>
        </p:txBody>
      </p:sp>
    </p:spTree>
    <p:extLst>
      <p:ext uri="{BB962C8B-B14F-4D97-AF65-F5344CB8AC3E}">
        <p14:creationId xmlns:p14="http://schemas.microsoft.com/office/powerpoint/2010/main" val="15118462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6838" y="1255223"/>
            <a:ext cx="11241247" cy="4433582"/>
          </a:xfrm>
        </p:spPr>
        <p:txBody>
          <a:bodyPr>
            <a:noAutofit/>
          </a:bodyPr>
          <a:lstStyle/>
          <a:p>
            <a:pPr algn="l"/>
            <a:r>
              <a:rPr lang="en-US" sz="3600" dirty="0" smtClean="0"/>
              <a:t/>
            </a:r>
            <a:br>
              <a:rPr lang="en-US" sz="3600" dirty="0" smtClean="0"/>
            </a:br>
            <a:r>
              <a:rPr lang="en-US" sz="3600" dirty="0"/>
              <a:t/>
            </a:r>
            <a:br>
              <a:rPr lang="en-US" sz="3600" dirty="0"/>
            </a:br>
            <a:r>
              <a:rPr lang="en-US" sz="3600" dirty="0" smtClean="0"/>
              <a:t/>
            </a:r>
            <a:br>
              <a:rPr lang="en-US" sz="3600" dirty="0" smtClean="0"/>
            </a:br>
            <a:r>
              <a:rPr lang="en-US" sz="3600" dirty="0"/>
              <a:t/>
            </a:r>
            <a:br>
              <a:rPr lang="en-US" sz="3600" dirty="0"/>
            </a:br>
            <a:r>
              <a:rPr lang="en-US" sz="3600" dirty="0" smtClean="0"/>
              <a:t/>
            </a:r>
            <a:br>
              <a:rPr lang="en-US" sz="3600" dirty="0" smtClean="0"/>
            </a:br>
            <a:r>
              <a:rPr lang="en-US" sz="3600" dirty="0"/>
              <a:t> </a:t>
            </a:r>
            <a:r>
              <a:rPr lang="en-US" sz="3600" dirty="0" smtClean="0"/>
              <a:t> </a:t>
            </a:r>
            <a:br>
              <a:rPr lang="en-US" sz="3600" dirty="0" smtClean="0"/>
            </a:br>
            <a:r>
              <a:rPr lang="en-US" sz="3600" dirty="0"/>
              <a:t/>
            </a:r>
            <a:br>
              <a:rPr lang="en-US" sz="3600" dirty="0"/>
            </a:br>
            <a:r>
              <a:rPr lang="en-US" sz="3600" dirty="0" smtClean="0"/>
              <a:t/>
            </a:r>
            <a:br>
              <a:rPr lang="en-US" sz="3600" dirty="0" smtClean="0"/>
            </a:br>
            <a:r>
              <a:rPr lang="en-US" sz="3600" dirty="0"/>
              <a:t/>
            </a:r>
            <a:br>
              <a:rPr lang="en-US" sz="3600" dirty="0"/>
            </a:br>
            <a:r>
              <a:rPr lang="en-US" sz="3600" dirty="0" smtClean="0"/>
              <a:t/>
            </a:r>
            <a:br>
              <a:rPr lang="en-US" sz="3600" dirty="0" smtClean="0"/>
            </a:br>
            <a:r>
              <a:rPr lang="en-US" sz="3600" dirty="0"/>
              <a:t/>
            </a:r>
            <a:br>
              <a:rPr lang="en-US" sz="3600" dirty="0"/>
            </a:br>
            <a:r>
              <a:rPr lang="en-US" sz="9600" b="1" dirty="0" smtClean="0"/>
              <a:t>Code </a:t>
            </a:r>
            <a:r>
              <a:rPr lang="en-US" sz="3200" dirty="0" smtClean="0">
                <a:solidFill>
                  <a:srgbClr val="FF0000"/>
                </a:solidFill>
              </a:rPr>
              <a:t>detect_keypoints.cpp</a:t>
            </a:r>
            <a:r>
              <a:rPr lang="en-US" sz="9600" b="1" dirty="0" smtClean="0"/>
              <a:t/>
            </a:r>
            <a:br>
              <a:rPr lang="en-US" sz="9600" b="1" dirty="0" smtClean="0"/>
            </a:br>
            <a:r>
              <a:rPr lang="en-US" sz="3600" dirty="0" smtClean="0"/>
              <a:t>Use </a:t>
            </a:r>
            <a:r>
              <a:rPr lang="en-US" sz="3600" dirty="0"/>
              <a:t>the </a:t>
            </a:r>
            <a:r>
              <a:rPr lang="en-US" sz="3600" dirty="0" err="1"/>
              <a:t>OpenCV</a:t>
            </a:r>
            <a:r>
              <a:rPr lang="en-US" sz="3600" dirty="0"/>
              <a:t> library to add the FAST detector in addition to the already implemented Shi-</a:t>
            </a:r>
            <a:r>
              <a:rPr lang="en-US" sz="3600" dirty="0" err="1"/>
              <a:t>Tomasi</a:t>
            </a:r>
            <a:r>
              <a:rPr lang="en-US" sz="3600" dirty="0"/>
              <a:t> detector and compare both algorithms with regard to </a:t>
            </a:r>
            <a:r>
              <a:rPr lang="en-US" sz="3600" dirty="0" smtClean="0"/>
              <a:t/>
            </a:r>
            <a:br>
              <a:rPr lang="en-US" sz="3600" dirty="0" smtClean="0"/>
            </a:br>
            <a:r>
              <a:rPr lang="en-US" sz="3600" dirty="0" smtClean="0"/>
              <a:t>(</a:t>
            </a:r>
            <a:r>
              <a:rPr lang="en-US" sz="3600" dirty="0"/>
              <a:t>a) number of </a:t>
            </a:r>
            <a:r>
              <a:rPr lang="en-US" sz="3600" dirty="0" err="1"/>
              <a:t>keypoints</a:t>
            </a:r>
            <a:r>
              <a:rPr lang="en-US" sz="3600" dirty="0"/>
              <a:t>, </a:t>
            </a:r>
            <a:r>
              <a:rPr lang="en-US" sz="3600" dirty="0" smtClean="0"/>
              <a:t/>
            </a:r>
            <a:br>
              <a:rPr lang="en-US" sz="3600" dirty="0" smtClean="0"/>
            </a:br>
            <a:r>
              <a:rPr lang="en-US" sz="3600" dirty="0" smtClean="0"/>
              <a:t>(</a:t>
            </a:r>
            <a:r>
              <a:rPr lang="en-US" sz="3600" dirty="0"/>
              <a:t>b) distribution of </a:t>
            </a:r>
            <a:r>
              <a:rPr lang="en-US" sz="3600" dirty="0" err="1"/>
              <a:t>keypoints</a:t>
            </a:r>
            <a:r>
              <a:rPr lang="en-US" sz="3600" dirty="0"/>
              <a:t> over the image and </a:t>
            </a:r>
            <a:r>
              <a:rPr lang="en-US" sz="3600" dirty="0" smtClean="0"/>
              <a:t/>
            </a:r>
            <a:br>
              <a:rPr lang="en-US" sz="3600" dirty="0" smtClean="0"/>
            </a:br>
            <a:r>
              <a:rPr lang="en-US" sz="3600" dirty="0" smtClean="0"/>
              <a:t>(</a:t>
            </a:r>
            <a:r>
              <a:rPr lang="en-US" sz="3600" dirty="0"/>
              <a:t>c) processing speed. </a:t>
            </a:r>
            <a:r>
              <a:rPr lang="en-US" sz="3600" dirty="0" smtClean="0"/>
              <a:t/>
            </a:r>
            <a:br>
              <a:rPr lang="en-US" sz="3600" dirty="0" smtClean="0"/>
            </a:br>
            <a:r>
              <a:rPr lang="en-US" sz="3600" dirty="0" smtClean="0"/>
              <a:t>Describe </a:t>
            </a:r>
            <a:r>
              <a:rPr lang="en-US" sz="3600" dirty="0"/>
              <a:t>your observations with a special focus on the preceding vehicle</a:t>
            </a:r>
            <a:r>
              <a:rPr lang="en-US" sz="3600" dirty="0" smtClean="0"/>
              <a:t>.</a:t>
            </a:r>
            <a:endParaRPr lang="en-US" sz="11500" b="1" dirty="0"/>
          </a:p>
        </p:txBody>
      </p:sp>
    </p:spTree>
    <p:extLst>
      <p:ext uri="{BB962C8B-B14F-4D97-AF65-F5344CB8AC3E}">
        <p14:creationId xmlns:p14="http://schemas.microsoft.com/office/powerpoint/2010/main" val="14390133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6838" y="1255223"/>
            <a:ext cx="11241247" cy="4433582"/>
          </a:xfrm>
        </p:spPr>
        <p:txBody>
          <a:bodyPr>
            <a:noAutofit/>
          </a:bodyPr>
          <a:lstStyle/>
          <a:p>
            <a:pPr algn="l"/>
            <a:r>
              <a:rPr lang="en-US" sz="3600" dirty="0" smtClean="0"/>
              <a:t/>
            </a:r>
            <a:br>
              <a:rPr lang="en-US" sz="3600" dirty="0" smtClean="0"/>
            </a:br>
            <a:r>
              <a:rPr lang="en-US" sz="3600" dirty="0"/>
              <a:t/>
            </a:r>
            <a:br>
              <a:rPr lang="en-US" sz="3600" dirty="0"/>
            </a:br>
            <a:r>
              <a:rPr lang="en-US" sz="3600" dirty="0" smtClean="0"/>
              <a:t/>
            </a:r>
            <a:br>
              <a:rPr lang="en-US" sz="3600" dirty="0" smtClean="0"/>
            </a:br>
            <a:r>
              <a:rPr lang="en-US" sz="3600" dirty="0"/>
              <a:t/>
            </a:r>
            <a:br>
              <a:rPr lang="en-US" sz="3600" dirty="0"/>
            </a:br>
            <a:r>
              <a:rPr lang="en-US" sz="3600" dirty="0" smtClean="0"/>
              <a:t/>
            </a:r>
            <a:br>
              <a:rPr lang="en-US" sz="3600" dirty="0" smtClean="0"/>
            </a:br>
            <a:r>
              <a:rPr lang="en-US" sz="3600" dirty="0"/>
              <a:t> </a:t>
            </a:r>
            <a:r>
              <a:rPr lang="en-US" sz="3600" dirty="0" smtClean="0"/>
              <a:t> </a:t>
            </a:r>
            <a:br>
              <a:rPr lang="en-US" sz="3600" dirty="0" smtClean="0"/>
            </a:br>
            <a:r>
              <a:rPr lang="en-US" sz="3600" dirty="0"/>
              <a:t/>
            </a:r>
            <a:br>
              <a:rPr lang="en-US" sz="3600" dirty="0"/>
            </a:br>
            <a:r>
              <a:rPr lang="en-US" sz="3600" dirty="0" smtClean="0"/>
              <a:t/>
            </a:r>
            <a:br>
              <a:rPr lang="en-US" sz="3600" dirty="0" smtClean="0"/>
            </a:br>
            <a:r>
              <a:rPr lang="en-US" sz="3600" dirty="0"/>
              <a:t/>
            </a:r>
            <a:br>
              <a:rPr lang="en-US" sz="3600" dirty="0"/>
            </a:br>
            <a:r>
              <a:rPr lang="en-US" sz="3600" dirty="0" smtClean="0"/>
              <a:t/>
            </a:r>
            <a:br>
              <a:rPr lang="en-US" sz="3600" dirty="0" smtClean="0"/>
            </a:br>
            <a:r>
              <a:rPr lang="en-US" sz="3600" dirty="0"/>
              <a:t/>
            </a:r>
            <a:br>
              <a:rPr lang="en-US" sz="3600" dirty="0"/>
            </a:br>
            <a:r>
              <a:rPr lang="en-US" sz="9600" b="1" dirty="0" smtClean="0"/>
              <a:t>Code </a:t>
            </a:r>
            <a:r>
              <a:rPr lang="en-US" sz="3200" dirty="0" smtClean="0">
                <a:solidFill>
                  <a:srgbClr val="FF0000"/>
                </a:solidFill>
              </a:rPr>
              <a:t>detect_keypoints.cpp</a:t>
            </a:r>
            <a:r>
              <a:rPr lang="en-US" sz="9600" b="1" dirty="0" smtClean="0"/>
              <a:t/>
            </a:r>
            <a:br>
              <a:rPr lang="en-US" sz="9600" b="1" dirty="0" smtClean="0"/>
            </a:br>
            <a:r>
              <a:rPr lang="en-US" sz="3600" dirty="0" smtClean="0">
                <a:solidFill>
                  <a:srgbClr val="FF0000"/>
                </a:solidFill>
              </a:rPr>
              <a:t>results:</a:t>
            </a:r>
            <a:br>
              <a:rPr lang="en-US" sz="3600" dirty="0" smtClean="0">
                <a:solidFill>
                  <a:srgbClr val="FF0000"/>
                </a:solidFill>
              </a:rPr>
            </a:br>
            <a:r>
              <a:rPr lang="en-US" sz="3600" dirty="0"/>
              <a:t/>
            </a:r>
            <a:br>
              <a:rPr lang="en-US" sz="3600" dirty="0"/>
            </a:br>
            <a:r>
              <a:rPr lang="en-US" sz="3600" dirty="0" smtClean="0"/>
              <a:t/>
            </a:r>
            <a:br>
              <a:rPr lang="en-US" sz="3600" dirty="0" smtClean="0"/>
            </a:br>
            <a:r>
              <a:rPr lang="en-US" sz="3600" dirty="0"/>
              <a:t/>
            </a:r>
            <a:br>
              <a:rPr lang="en-US" sz="3600" dirty="0"/>
            </a:br>
            <a:r>
              <a:rPr lang="en-US" sz="3600" dirty="0" smtClean="0"/>
              <a:t/>
            </a:r>
            <a:br>
              <a:rPr lang="en-US" sz="3600" dirty="0" smtClean="0"/>
            </a:br>
            <a:endParaRPr lang="en-US" sz="11500" b="1" dirty="0"/>
          </a:p>
        </p:txBody>
      </p:sp>
      <p:pic>
        <p:nvPicPr>
          <p:cNvPr id="3" name="Picture 2"/>
          <p:cNvPicPr>
            <a:picLocks noChangeAspect="1"/>
          </p:cNvPicPr>
          <p:nvPr/>
        </p:nvPicPr>
        <p:blipFill>
          <a:blip r:embed="rId2"/>
          <a:stretch>
            <a:fillRect/>
          </a:stretch>
        </p:blipFill>
        <p:spPr>
          <a:xfrm>
            <a:off x="4201857" y="4317020"/>
            <a:ext cx="7486936" cy="2473470"/>
          </a:xfrm>
          <a:prstGeom prst="rect">
            <a:avLst/>
          </a:prstGeom>
        </p:spPr>
      </p:pic>
      <p:pic>
        <p:nvPicPr>
          <p:cNvPr id="4" name="Picture 3"/>
          <p:cNvPicPr>
            <a:picLocks noChangeAspect="1"/>
          </p:cNvPicPr>
          <p:nvPr/>
        </p:nvPicPr>
        <p:blipFill>
          <a:blip r:embed="rId3"/>
          <a:stretch>
            <a:fillRect/>
          </a:stretch>
        </p:blipFill>
        <p:spPr>
          <a:xfrm>
            <a:off x="4201855" y="1431814"/>
            <a:ext cx="7486937" cy="2700406"/>
          </a:xfrm>
          <a:prstGeom prst="rect">
            <a:avLst/>
          </a:prstGeom>
        </p:spPr>
      </p:pic>
      <p:sp>
        <p:nvSpPr>
          <p:cNvPr id="6" name="TextBox 5"/>
          <p:cNvSpPr txBox="1"/>
          <p:nvPr/>
        </p:nvSpPr>
        <p:spPr>
          <a:xfrm>
            <a:off x="276839" y="2242868"/>
            <a:ext cx="3925016" cy="2308324"/>
          </a:xfrm>
          <a:prstGeom prst="rect">
            <a:avLst/>
          </a:prstGeom>
          <a:noFill/>
        </p:spPr>
        <p:txBody>
          <a:bodyPr wrap="square" rtlCol="0">
            <a:spAutoFit/>
          </a:bodyPr>
          <a:lstStyle/>
          <a:p>
            <a:pPr marL="285750" indent="-285750">
              <a:buFont typeface="Wingdings" panose="05000000000000000000" pitchFamily="2" charset="2"/>
              <a:buChar char="ü"/>
            </a:pPr>
            <a:r>
              <a:rPr lang="en-US" sz="2400" b="1" dirty="0"/>
              <a:t>Shi-</a:t>
            </a:r>
            <a:r>
              <a:rPr lang="en-US" sz="2400" b="1" dirty="0" err="1"/>
              <a:t>Tomasi</a:t>
            </a:r>
            <a:r>
              <a:rPr lang="en-US" sz="2400" b="1" dirty="0"/>
              <a:t> with n= 1144 </a:t>
            </a:r>
            <a:r>
              <a:rPr lang="en-US" sz="2400" b="1" dirty="0" err="1"/>
              <a:t>keypoints</a:t>
            </a:r>
            <a:r>
              <a:rPr lang="en-US" sz="2400" b="1" dirty="0"/>
              <a:t> in 19.5744 </a:t>
            </a:r>
            <a:r>
              <a:rPr lang="en-US" sz="2400" b="1" dirty="0" err="1" smtClean="0"/>
              <a:t>ms</a:t>
            </a:r>
            <a:endParaRPr lang="en-US" sz="2400" b="1" dirty="0" smtClean="0"/>
          </a:p>
          <a:p>
            <a:pPr marL="285750" indent="-285750">
              <a:buFont typeface="Wingdings" panose="05000000000000000000" pitchFamily="2" charset="2"/>
              <a:buChar char="ü"/>
            </a:pPr>
            <a:endParaRPr lang="en-US" sz="2400" b="1" dirty="0"/>
          </a:p>
          <a:p>
            <a:pPr marL="285750" indent="-285750">
              <a:buFont typeface="Wingdings" panose="05000000000000000000" pitchFamily="2" charset="2"/>
              <a:buChar char="ü"/>
            </a:pPr>
            <a:endParaRPr lang="en-US" sz="2400" b="1" dirty="0"/>
          </a:p>
          <a:p>
            <a:pPr marL="285750" indent="-285750">
              <a:buFont typeface="Wingdings" panose="05000000000000000000" pitchFamily="2" charset="2"/>
              <a:buChar char="ü"/>
            </a:pPr>
            <a:r>
              <a:rPr lang="en-US" sz="2400" b="1" dirty="0"/>
              <a:t>FAST with n= 1864 </a:t>
            </a:r>
            <a:r>
              <a:rPr lang="en-US" sz="2400" b="1" dirty="0" err="1"/>
              <a:t>keypoints</a:t>
            </a:r>
            <a:r>
              <a:rPr lang="en-US" sz="2400" b="1" dirty="0"/>
              <a:t> in 0.591896 </a:t>
            </a:r>
            <a:r>
              <a:rPr lang="en-US" sz="2400" b="1" dirty="0" err="1"/>
              <a:t>ms</a:t>
            </a:r>
            <a:endParaRPr lang="en-US" sz="2400" b="1" dirty="0"/>
          </a:p>
        </p:txBody>
      </p:sp>
    </p:spTree>
    <p:extLst>
      <p:ext uri="{BB962C8B-B14F-4D97-AF65-F5344CB8AC3E}">
        <p14:creationId xmlns:p14="http://schemas.microsoft.com/office/powerpoint/2010/main" val="42389999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hlinkClick r:id="rId2" action="ppaction://hlinkfile"/>
              </a:rPr>
              <a:t>04. Gradient-based vs. Binary Descriptors</a:t>
            </a:r>
            <a:endParaRPr lang="en-US" dirty="0"/>
          </a:p>
        </p:txBody>
      </p:sp>
      <p:sp>
        <p:nvSpPr>
          <p:cNvPr id="3" name="TextBox 2"/>
          <p:cNvSpPr txBox="1"/>
          <p:nvPr/>
        </p:nvSpPr>
        <p:spPr>
          <a:xfrm>
            <a:off x="570452" y="1325563"/>
            <a:ext cx="6140742" cy="6186309"/>
          </a:xfrm>
          <a:prstGeom prst="rect">
            <a:avLst/>
          </a:prstGeom>
          <a:noFill/>
        </p:spPr>
        <p:txBody>
          <a:bodyPr wrap="square" rtlCol="0">
            <a:spAutoFit/>
          </a:bodyPr>
          <a:lstStyle/>
          <a:p>
            <a:pPr fontAlgn="base"/>
            <a:r>
              <a:rPr lang="en-US" dirty="0"/>
              <a:t>A </a:t>
            </a:r>
            <a:r>
              <a:rPr lang="en-US" b="1" i="1" dirty="0" err="1"/>
              <a:t>keypoint</a:t>
            </a:r>
            <a:r>
              <a:rPr lang="en-US" dirty="0"/>
              <a:t> </a:t>
            </a:r>
            <a:r>
              <a:rPr lang="en-US" b="1" i="1" dirty="0"/>
              <a:t>detector</a:t>
            </a:r>
            <a:r>
              <a:rPr lang="en-US" dirty="0"/>
              <a:t> is an algorithm that chooses points from an image based on a local maximum of a function, such as the "</a:t>
            </a:r>
            <a:r>
              <a:rPr lang="en-US" dirty="0" err="1"/>
              <a:t>cornerness</a:t>
            </a:r>
            <a:r>
              <a:rPr lang="en-US" dirty="0"/>
              <a:t>" metric we saw with the Harris detector. </a:t>
            </a:r>
            <a:r>
              <a:rPr lang="en-US" dirty="0" err="1"/>
              <a:t>Keypoints</a:t>
            </a:r>
            <a:r>
              <a:rPr lang="en-US" dirty="0"/>
              <a:t> are sometimes referred to as interest points or salient points</a:t>
            </a:r>
            <a:r>
              <a:rPr lang="en-US" dirty="0" smtClean="0"/>
              <a:t>.</a:t>
            </a:r>
          </a:p>
          <a:p>
            <a:pPr fontAlgn="base"/>
            <a:endParaRPr lang="en-US" dirty="0"/>
          </a:p>
          <a:p>
            <a:pPr fontAlgn="base"/>
            <a:r>
              <a:rPr lang="en-US" dirty="0"/>
              <a:t>A </a:t>
            </a:r>
            <a:r>
              <a:rPr lang="en-US" b="1" i="1" dirty="0"/>
              <a:t>descriptor</a:t>
            </a:r>
            <a:r>
              <a:rPr lang="en-US" dirty="0"/>
              <a:t> is a vector of values, which describes the image patch around a </a:t>
            </a:r>
            <a:r>
              <a:rPr lang="en-US" dirty="0" err="1"/>
              <a:t>keypoint</a:t>
            </a:r>
            <a:r>
              <a:rPr lang="en-US" dirty="0"/>
              <a:t>. There are various techniques ranging from comparing raw pixel values to much more sophisticated approaches such as histograms of gradient orientations</a:t>
            </a:r>
            <a:r>
              <a:rPr lang="en-US" dirty="0" smtClean="0"/>
              <a:t>.</a:t>
            </a:r>
          </a:p>
          <a:p>
            <a:pPr fontAlgn="base"/>
            <a:endParaRPr lang="en-US" dirty="0"/>
          </a:p>
          <a:p>
            <a:pPr fontAlgn="base"/>
            <a:r>
              <a:rPr lang="en-US" dirty="0"/>
              <a:t>Descriptors help us to assign similar </a:t>
            </a:r>
            <a:r>
              <a:rPr lang="en-US" dirty="0" err="1"/>
              <a:t>keypoints</a:t>
            </a:r>
            <a:r>
              <a:rPr lang="en-US" dirty="0"/>
              <a:t> in different images to each other. As shown in the figure below, a set of </a:t>
            </a:r>
            <a:r>
              <a:rPr lang="en-US" dirty="0" err="1"/>
              <a:t>keypoints</a:t>
            </a:r>
            <a:r>
              <a:rPr lang="en-US" dirty="0"/>
              <a:t> in one frame is assigned </a:t>
            </a:r>
            <a:r>
              <a:rPr lang="en-US" dirty="0" err="1"/>
              <a:t>keypoints</a:t>
            </a:r>
            <a:r>
              <a:rPr lang="en-US" dirty="0"/>
              <a:t> in another frame such that the similarity of their respective descriptors is maximized and (ideally) the </a:t>
            </a:r>
            <a:r>
              <a:rPr lang="en-US" dirty="0" err="1"/>
              <a:t>keypoints</a:t>
            </a:r>
            <a:r>
              <a:rPr lang="en-US" dirty="0"/>
              <a:t> represent the same object in the image. In addition to maximizing similarity, a good descriptor should also be able to minimize the number of mismatches, i.e. avoid assigning </a:t>
            </a:r>
            <a:r>
              <a:rPr lang="en-US" dirty="0" err="1"/>
              <a:t>keypoints</a:t>
            </a:r>
            <a:r>
              <a:rPr lang="en-US" dirty="0"/>
              <a:t> to each other that do not correspond to the same object.</a:t>
            </a:r>
          </a:p>
          <a:p>
            <a:r>
              <a:rPr lang="en-US" dirty="0"/>
              <a:t/>
            </a:r>
            <a:br>
              <a:rPr lang="en-US" dirty="0"/>
            </a:br>
            <a:endParaRPr lang="en-US" dirty="0"/>
          </a:p>
          <a:p>
            <a:endParaRPr lang="en-US" dirty="0"/>
          </a:p>
        </p:txBody>
      </p:sp>
      <p:pic>
        <p:nvPicPr>
          <p:cNvPr id="4" name="Picture 3"/>
          <p:cNvPicPr>
            <a:picLocks noChangeAspect="1"/>
          </p:cNvPicPr>
          <p:nvPr/>
        </p:nvPicPr>
        <p:blipFill>
          <a:blip r:embed="rId3"/>
          <a:stretch>
            <a:fillRect/>
          </a:stretch>
        </p:blipFill>
        <p:spPr>
          <a:xfrm>
            <a:off x="7075833" y="1241571"/>
            <a:ext cx="4809357" cy="5374241"/>
          </a:xfrm>
          <a:prstGeom prst="rect">
            <a:avLst/>
          </a:prstGeom>
        </p:spPr>
      </p:pic>
    </p:spTree>
    <p:extLst>
      <p:ext uri="{BB962C8B-B14F-4D97-AF65-F5344CB8AC3E}">
        <p14:creationId xmlns:p14="http://schemas.microsoft.com/office/powerpoint/2010/main" val="4337236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hlinkClick r:id="rId2" action="ppaction://hlinkfile"/>
              </a:rPr>
              <a:t>04. Gradient-based vs. Binary Descriptors</a:t>
            </a:r>
            <a:endParaRPr lang="en-US" dirty="0"/>
          </a:p>
        </p:txBody>
      </p:sp>
      <p:sp>
        <p:nvSpPr>
          <p:cNvPr id="3" name="TextBox 2"/>
          <p:cNvSpPr txBox="1"/>
          <p:nvPr/>
        </p:nvSpPr>
        <p:spPr>
          <a:xfrm>
            <a:off x="570451" y="1325563"/>
            <a:ext cx="11213231" cy="4524315"/>
          </a:xfrm>
          <a:prstGeom prst="rect">
            <a:avLst/>
          </a:prstGeom>
          <a:noFill/>
        </p:spPr>
        <p:txBody>
          <a:bodyPr wrap="square" rtlCol="0">
            <a:spAutoFit/>
          </a:bodyPr>
          <a:lstStyle/>
          <a:p>
            <a:pPr fontAlgn="base"/>
            <a:r>
              <a:rPr lang="en-US" dirty="0"/>
              <a:t>The Harris detector along with several other "classics" belongs to a group of traditional detectors, which aim at maximizing detection accuracy. In this group, computational complexity is not a primary concern. The following list shows a number of popular classic detectors :</a:t>
            </a:r>
          </a:p>
          <a:p>
            <a:pPr marL="800100" lvl="1" indent="-342900" fontAlgn="base">
              <a:buFont typeface="+mj-lt"/>
              <a:buAutoNum type="arabicPeriod"/>
            </a:pPr>
            <a:r>
              <a:rPr lang="en-US" dirty="0"/>
              <a:t>1988 Harris Corner Detector (Harris, Stephens)</a:t>
            </a:r>
          </a:p>
          <a:p>
            <a:pPr marL="800100" lvl="1" indent="-342900" fontAlgn="base">
              <a:buFont typeface="+mj-lt"/>
              <a:buAutoNum type="arabicPeriod"/>
            </a:pPr>
            <a:r>
              <a:rPr lang="en-US" dirty="0"/>
              <a:t>1996 Good Features to Track (Shi, </a:t>
            </a:r>
            <a:r>
              <a:rPr lang="en-US" dirty="0" err="1"/>
              <a:t>Tomasi</a:t>
            </a:r>
            <a:r>
              <a:rPr lang="en-US" dirty="0"/>
              <a:t>)</a:t>
            </a:r>
          </a:p>
          <a:p>
            <a:pPr marL="800100" lvl="1" indent="-342900" fontAlgn="base">
              <a:buFont typeface="+mj-lt"/>
              <a:buAutoNum type="arabicPeriod"/>
            </a:pPr>
            <a:r>
              <a:rPr lang="en-US" dirty="0"/>
              <a:t>1999 Scale Invariant Feature Transform (Lowe)</a:t>
            </a:r>
          </a:p>
          <a:p>
            <a:pPr marL="800100" lvl="1" indent="-342900" fontAlgn="base">
              <a:buFont typeface="+mj-lt"/>
              <a:buAutoNum type="arabicPeriod"/>
            </a:pPr>
            <a:r>
              <a:rPr lang="en-US" dirty="0"/>
              <a:t>2006 Speeded Up Robust Features (Bay, </a:t>
            </a:r>
            <a:r>
              <a:rPr lang="en-US" dirty="0" err="1"/>
              <a:t>Tuytelaars</a:t>
            </a:r>
            <a:r>
              <a:rPr lang="en-US" dirty="0"/>
              <a:t>, Van </a:t>
            </a:r>
            <a:r>
              <a:rPr lang="en-US" dirty="0" err="1"/>
              <a:t>Gool</a:t>
            </a:r>
            <a:r>
              <a:rPr lang="en-US" dirty="0" smtClean="0"/>
              <a:t>)</a:t>
            </a:r>
          </a:p>
          <a:p>
            <a:pPr marL="800100" lvl="1" indent="-342900" fontAlgn="base">
              <a:buFont typeface="+mj-lt"/>
              <a:buAutoNum type="arabicPeriod"/>
            </a:pPr>
            <a:endParaRPr lang="en-US" dirty="0"/>
          </a:p>
          <a:p>
            <a:pPr fontAlgn="base"/>
            <a:r>
              <a:rPr lang="en-US" dirty="0"/>
              <a:t>In recent years, a number of faster detectors have been developed which aim at </a:t>
            </a:r>
            <a:r>
              <a:rPr lang="en-US" b="1" dirty="0"/>
              <a:t>real-time applications </a:t>
            </a:r>
            <a:r>
              <a:rPr lang="en-US" dirty="0"/>
              <a:t>on smartphones and other portable devices. The following list shows the most popular detectors belonging to this group:</a:t>
            </a:r>
          </a:p>
          <a:p>
            <a:pPr marL="800100" lvl="1" indent="-342900" fontAlgn="base">
              <a:buFont typeface="+mj-lt"/>
              <a:buAutoNum type="arabicPeriod"/>
            </a:pPr>
            <a:r>
              <a:rPr lang="en-US" dirty="0"/>
              <a:t>2006 Features from Accelerated Segment Test (FAST) (</a:t>
            </a:r>
            <a:r>
              <a:rPr lang="en-US" dirty="0" err="1"/>
              <a:t>Rosten</a:t>
            </a:r>
            <a:r>
              <a:rPr lang="en-US" dirty="0"/>
              <a:t>, Drummond)</a:t>
            </a:r>
          </a:p>
          <a:p>
            <a:pPr marL="800100" lvl="1" indent="-342900" fontAlgn="base">
              <a:buFont typeface="+mj-lt"/>
              <a:buAutoNum type="arabicPeriod"/>
            </a:pPr>
            <a:r>
              <a:rPr lang="en-US" dirty="0"/>
              <a:t>2010 Binary Robust Independent Elementary Features (BRIEF) (</a:t>
            </a:r>
            <a:r>
              <a:rPr lang="en-US" dirty="0" err="1"/>
              <a:t>Calonder</a:t>
            </a:r>
            <a:r>
              <a:rPr lang="en-US" dirty="0"/>
              <a:t>, et al.)</a:t>
            </a:r>
          </a:p>
          <a:p>
            <a:pPr marL="800100" lvl="1" indent="-342900" fontAlgn="base">
              <a:buFont typeface="+mj-lt"/>
              <a:buAutoNum type="arabicPeriod"/>
            </a:pPr>
            <a:r>
              <a:rPr lang="en-US" dirty="0"/>
              <a:t>2011 Oriented FAST and Rotated BRIEF (ORB) (</a:t>
            </a:r>
            <a:r>
              <a:rPr lang="en-US" dirty="0" err="1"/>
              <a:t>Rublee</a:t>
            </a:r>
            <a:r>
              <a:rPr lang="en-US" dirty="0"/>
              <a:t> et al.)</a:t>
            </a:r>
          </a:p>
          <a:p>
            <a:pPr marL="800100" lvl="1" indent="-342900" fontAlgn="base">
              <a:buFont typeface="+mj-lt"/>
              <a:buAutoNum type="arabicPeriod"/>
            </a:pPr>
            <a:r>
              <a:rPr lang="en-US" dirty="0"/>
              <a:t>2011 Binary Robust Invariant Scalable </a:t>
            </a:r>
            <a:r>
              <a:rPr lang="en-US" dirty="0" err="1"/>
              <a:t>Keypoints</a:t>
            </a:r>
            <a:r>
              <a:rPr lang="en-US" dirty="0"/>
              <a:t> (BRISK) (</a:t>
            </a:r>
            <a:r>
              <a:rPr lang="en-US" dirty="0" err="1"/>
              <a:t>Leutenegger</a:t>
            </a:r>
            <a:r>
              <a:rPr lang="en-US" dirty="0"/>
              <a:t>, </a:t>
            </a:r>
            <a:r>
              <a:rPr lang="en-US" dirty="0" err="1"/>
              <a:t>Chli</a:t>
            </a:r>
            <a:r>
              <a:rPr lang="en-US" dirty="0"/>
              <a:t>, </a:t>
            </a:r>
            <a:r>
              <a:rPr lang="en-US" dirty="0" err="1"/>
              <a:t>Siegwart</a:t>
            </a:r>
            <a:r>
              <a:rPr lang="en-US" dirty="0"/>
              <a:t>)</a:t>
            </a:r>
          </a:p>
          <a:p>
            <a:pPr marL="800100" lvl="1" indent="-342900" fontAlgn="base">
              <a:buFont typeface="+mj-lt"/>
              <a:buAutoNum type="arabicPeriod"/>
            </a:pPr>
            <a:r>
              <a:rPr lang="en-US" dirty="0"/>
              <a:t>2012 Fast Retina </a:t>
            </a:r>
            <a:r>
              <a:rPr lang="en-US" dirty="0" err="1"/>
              <a:t>Keypoint</a:t>
            </a:r>
            <a:r>
              <a:rPr lang="en-US" dirty="0"/>
              <a:t> (FREAK) (</a:t>
            </a:r>
            <a:r>
              <a:rPr lang="en-US" dirty="0" err="1"/>
              <a:t>Alahi</a:t>
            </a:r>
            <a:r>
              <a:rPr lang="en-US" dirty="0"/>
              <a:t>, Ortiz, </a:t>
            </a:r>
            <a:r>
              <a:rPr lang="en-US" dirty="0" err="1"/>
              <a:t>Vandergheynst</a:t>
            </a:r>
            <a:r>
              <a:rPr lang="en-US" dirty="0"/>
              <a:t>)</a:t>
            </a:r>
          </a:p>
          <a:p>
            <a:pPr marL="800100" lvl="1" indent="-342900" fontAlgn="base">
              <a:buFont typeface="+mj-lt"/>
              <a:buAutoNum type="arabicPeriod"/>
            </a:pPr>
            <a:r>
              <a:rPr lang="en-US" dirty="0"/>
              <a:t>2012 KAZE (</a:t>
            </a:r>
            <a:r>
              <a:rPr lang="en-US" dirty="0" err="1"/>
              <a:t>Alcantarilla</a:t>
            </a:r>
            <a:r>
              <a:rPr lang="en-US" dirty="0"/>
              <a:t>, </a:t>
            </a:r>
            <a:r>
              <a:rPr lang="en-US" dirty="0" err="1"/>
              <a:t>Bartoli</a:t>
            </a:r>
            <a:r>
              <a:rPr lang="en-US" dirty="0"/>
              <a:t>, Davidson)</a:t>
            </a:r>
          </a:p>
        </p:txBody>
      </p:sp>
    </p:spTree>
    <p:extLst>
      <p:ext uri="{BB962C8B-B14F-4D97-AF65-F5344CB8AC3E}">
        <p14:creationId xmlns:p14="http://schemas.microsoft.com/office/powerpoint/2010/main" val="35588058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hlinkClick r:id="rId2" action="ppaction://hlinkfile"/>
              </a:rPr>
              <a:t>04. Gradient-based vs. Binary Descriptors</a:t>
            </a:r>
            <a:endParaRPr lang="en-US" dirty="0"/>
          </a:p>
        </p:txBody>
      </p:sp>
      <p:sp>
        <p:nvSpPr>
          <p:cNvPr id="5" name="Oval 4"/>
          <p:cNvSpPr/>
          <p:nvPr/>
        </p:nvSpPr>
        <p:spPr>
          <a:xfrm>
            <a:off x="377503" y="2369895"/>
            <a:ext cx="3431097" cy="11492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1"/>
                </a:solidFill>
              </a:rPr>
              <a:t>Gradient-based</a:t>
            </a:r>
          </a:p>
        </p:txBody>
      </p:sp>
      <p:sp>
        <p:nvSpPr>
          <p:cNvPr id="6" name="Oval 5"/>
          <p:cNvSpPr/>
          <p:nvPr/>
        </p:nvSpPr>
        <p:spPr>
          <a:xfrm>
            <a:off x="8541390" y="2369895"/>
            <a:ext cx="3431097" cy="11492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1"/>
                </a:solidFill>
              </a:rPr>
              <a:t>Binary-based</a:t>
            </a:r>
          </a:p>
        </p:txBody>
      </p:sp>
      <p:sp>
        <p:nvSpPr>
          <p:cNvPr id="7" name="Oval 6"/>
          <p:cNvSpPr/>
          <p:nvPr/>
        </p:nvSpPr>
        <p:spPr>
          <a:xfrm>
            <a:off x="3995957" y="1149293"/>
            <a:ext cx="3431097" cy="11492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1"/>
                </a:solidFill>
              </a:rPr>
              <a:t>Descriptors</a:t>
            </a:r>
          </a:p>
        </p:txBody>
      </p:sp>
      <p:cxnSp>
        <p:nvCxnSpPr>
          <p:cNvPr id="9" name="Straight Arrow Connector 8"/>
          <p:cNvCxnSpPr>
            <a:stCxn id="7" idx="3"/>
            <a:endCxn id="5" idx="0"/>
          </p:cNvCxnSpPr>
          <p:nvPr/>
        </p:nvCxnSpPr>
        <p:spPr>
          <a:xfrm flipH="1">
            <a:off x="2093052" y="2130275"/>
            <a:ext cx="2405378" cy="239620"/>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7" idx="5"/>
            <a:endCxn id="6" idx="0"/>
          </p:cNvCxnSpPr>
          <p:nvPr/>
        </p:nvCxnSpPr>
        <p:spPr>
          <a:xfrm>
            <a:off x="6924581" y="2130275"/>
            <a:ext cx="3332358" cy="239620"/>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377503" y="3842167"/>
            <a:ext cx="3431097" cy="11492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smtClean="0">
                <a:solidFill>
                  <a:schemeClr val="tx1"/>
                </a:solidFill>
              </a:rPr>
              <a:t>Histogram of Gradients</a:t>
            </a:r>
            <a:r>
              <a:rPr lang="en-US" sz="2600" b="1" dirty="0">
                <a:solidFill>
                  <a:schemeClr val="tx1"/>
                </a:solidFill>
              </a:rPr>
              <a:t>[HOG</a:t>
            </a:r>
            <a:r>
              <a:rPr lang="en-US" sz="2600" b="1" dirty="0" smtClean="0">
                <a:solidFill>
                  <a:schemeClr val="tx1"/>
                </a:solidFill>
              </a:rPr>
              <a:t>]</a:t>
            </a:r>
            <a:endParaRPr lang="en-US" sz="2600" b="1" dirty="0">
              <a:solidFill>
                <a:schemeClr val="tx1"/>
              </a:solidFill>
            </a:endParaRPr>
          </a:p>
        </p:txBody>
      </p:sp>
      <p:cxnSp>
        <p:nvCxnSpPr>
          <p:cNvPr id="16" name="Straight Arrow Connector 15"/>
          <p:cNvCxnSpPr>
            <a:stCxn id="5" idx="4"/>
            <a:endCxn id="14" idx="0"/>
          </p:cNvCxnSpPr>
          <p:nvPr/>
        </p:nvCxnSpPr>
        <p:spPr>
          <a:xfrm>
            <a:off x="2093052" y="3519187"/>
            <a:ext cx="0" cy="322980"/>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42294" y="5425598"/>
            <a:ext cx="1715549" cy="98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1"/>
                </a:solidFill>
              </a:rPr>
              <a:t> (SIFT)</a:t>
            </a:r>
          </a:p>
        </p:txBody>
      </p:sp>
      <p:cxnSp>
        <p:nvCxnSpPr>
          <p:cNvPr id="21" name="Straight Arrow Connector 20"/>
          <p:cNvCxnSpPr>
            <a:stCxn id="14" idx="4"/>
            <a:endCxn id="19" idx="0"/>
          </p:cNvCxnSpPr>
          <p:nvPr/>
        </p:nvCxnSpPr>
        <p:spPr>
          <a:xfrm flipH="1">
            <a:off x="900069" y="4991459"/>
            <a:ext cx="1192983" cy="434139"/>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2280409" y="5425598"/>
            <a:ext cx="1715549" cy="98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1"/>
                </a:solidFill>
              </a:rPr>
              <a:t> </a:t>
            </a:r>
            <a:r>
              <a:rPr lang="en-US" sz="2600" b="1" dirty="0" smtClean="0">
                <a:solidFill>
                  <a:schemeClr val="tx1"/>
                </a:solidFill>
              </a:rPr>
              <a:t>(SURF)</a:t>
            </a:r>
            <a:endParaRPr lang="en-US" sz="2600" b="1" dirty="0">
              <a:solidFill>
                <a:schemeClr val="tx1"/>
              </a:solidFill>
            </a:endParaRPr>
          </a:p>
        </p:txBody>
      </p:sp>
      <p:cxnSp>
        <p:nvCxnSpPr>
          <p:cNvPr id="47" name="Straight Arrow Connector 46"/>
          <p:cNvCxnSpPr>
            <a:stCxn id="14" idx="4"/>
            <a:endCxn id="46" idx="0"/>
          </p:cNvCxnSpPr>
          <p:nvPr/>
        </p:nvCxnSpPr>
        <p:spPr>
          <a:xfrm>
            <a:off x="2093052" y="4991459"/>
            <a:ext cx="1045132" cy="434139"/>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2" name="Oval 51"/>
          <p:cNvSpPr/>
          <p:nvPr/>
        </p:nvSpPr>
        <p:spPr>
          <a:xfrm>
            <a:off x="5890790" y="3210739"/>
            <a:ext cx="1715549" cy="98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smtClean="0">
                <a:solidFill>
                  <a:schemeClr val="tx1"/>
                </a:solidFill>
              </a:rPr>
              <a:t>(BRIEF)</a:t>
            </a:r>
            <a:endParaRPr lang="en-US" sz="2600" b="1" dirty="0">
              <a:solidFill>
                <a:schemeClr val="tx1"/>
              </a:solidFill>
            </a:endParaRPr>
          </a:p>
        </p:txBody>
      </p:sp>
      <p:sp>
        <p:nvSpPr>
          <p:cNvPr id="56" name="Oval 55"/>
          <p:cNvSpPr/>
          <p:nvPr/>
        </p:nvSpPr>
        <p:spPr>
          <a:xfrm>
            <a:off x="7252764" y="5425597"/>
            <a:ext cx="1715549" cy="98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1"/>
                </a:solidFill>
              </a:rPr>
              <a:t> </a:t>
            </a:r>
            <a:r>
              <a:rPr lang="en-US" sz="2600" b="1" dirty="0" smtClean="0">
                <a:solidFill>
                  <a:schemeClr val="tx1"/>
                </a:solidFill>
              </a:rPr>
              <a:t>(KAZE)</a:t>
            </a:r>
            <a:endParaRPr lang="en-US" sz="2600" b="1" dirty="0">
              <a:solidFill>
                <a:schemeClr val="tx1"/>
              </a:solidFill>
            </a:endParaRPr>
          </a:p>
        </p:txBody>
      </p:sp>
      <p:sp>
        <p:nvSpPr>
          <p:cNvPr id="57" name="Oval 56"/>
          <p:cNvSpPr/>
          <p:nvPr/>
        </p:nvSpPr>
        <p:spPr>
          <a:xfrm>
            <a:off x="10396757" y="3974145"/>
            <a:ext cx="1715549" cy="98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(FREAK)</a:t>
            </a:r>
            <a:endParaRPr lang="en-US" sz="2400" b="1" dirty="0">
              <a:solidFill>
                <a:schemeClr val="tx1"/>
              </a:solidFill>
            </a:endParaRPr>
          </a:p>
        </p:txBody>
      </p:sp>
      <p:sp>
        <p:nvSpPr>
          <p:cNvPr id="58" name="Oval 57"/>
          <p:cNvSpPr/>
          <p:nvPr/>
        </p:nvSpPr>
        <p:spPr>
          <a:xfrm>
            <a:off x="9261015" y="5123437"/>
            <a:ext cx="1715549" cy="98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smtClean="0">
                <a:solidFill>
                  <a:schemeClr val="tx1"/>
                </a:solidFill>
              </a:rPr>
              <a:t>(ORB)</a:t>
            </a:r>
            <a:endParaRPr lang="en-US" sz="2600" b="1" dirty="0">
              <a:solidFill>
                <a:schemeClr val="tx1"/>
              </a:solidFill>
            </a:endParaRPr>
          </a:p>
        </p:txBody>
      </p:sp>
      <p:sp>
        <p:nvSpPr>
          <p:cNvPr id="59" name="Oval 58"/>
          <p:cNvSpPr/>
          <p:nvPr/>
        </p:nvSpPr>
        <p:spPr>
          <a:xfrm>
            <a:off x="6533139" y="4416813"/>
            <a:ext cx="1715549" cy="98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smtClean="0">
                <a:solidFill>
                  <a:schemeClr val="tx1"/>
                </a:solidFill>
              </a:rPr>
              <a:t>(BRISK)</a:t>
            </a:r>
            <a:endParaRPr lang="en-US" sz="2600" b="1" dirty="0">
              <a:solidFill>
                <a:schemeClr val="tx1"/>
              </a:solidFill>
            </a:endParaRPr>
          </a:p>
        </p:txBody>
      </p:sp>
      <p:cxnSp>
        <p:nvCxnSpPr>
          <p:cNvPr id="61" name="Straight Arrow Connector 60"/>
          <p:cNvCxnSpPr>
            <a:stCxn id="6" idx="4"/>
            <a:endCxn id="52" idx="6"/>
          </p:cNvCxnSpPr>
          <p:nvPr/>
        </p:nvCxnSpPr>
        <p:spPr>
          <a:xfrm flipH="1">
            <a:off x="7606339" y="3519187"/>
            <a:ext cx="2650600" cy="184399"/>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6" idx="4"/>
            <a:endCxn id="59" idx="0"/>
          </p:cNvCxnSpPr>
          <p:nvPr/>
        </p:nvCxnSpPr>
        <p:spPr>
          <a:xfrm flipH="1">
            <a:off x="7390914" y="3519187"/>
            <a:ext cx="2866025" cy="897626"/>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6" idx="4"/>
            <a:endCxn id="58" idx="0"/>
          </p:cNvCxnSpPr>
          <p:nvPr/>
        </p:nvCxnSpPr>
        <p:spPr>
          <a:xfrm flipH="1">
            <a:off x="10118790" y="3519187"/>
            <a:ext cx="138149" cy="1604250"/>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6" idx="4"/>
            <a:endCxn id="56" idx="0"/>
          </p:cNvCxnSpPr>
          <p:nvPr/>
        </p:nvCxnSpPr>
        <p:spPr>
          <a:xfrm flipH="1">
            <a:off x="8110539" y="3519187"/>
            <a:ext cx="2146400" cy="1906410"/>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 idx="4"/>
            <a:endCxn id="57" idx="0"/>
          </p:cNvCxnSpPr>
          <p:nvPr/>
        </p:nvCxnSpPr>
        <p:spPr>
          <a:xfrm>
            <a:off x="10256939" y="3519187"/>
            <a:ext cx="997593" cy="454958"/>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41608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hlinkClick r:id="rId2" action="ppaction://hlinkfile"/>
              </a:rPr>
              <a:t>04. Gradient-based vs. Binary Descriptors</a:t>
            </a:r>
            <a:endParaRPr lang="en-US" dirty="0"/>
          </a:p>
        </p:txBody>
      </p:sp>
      <p:sp>
        <p:nvSpPr>
          <p:cNvPr id="15" name="Oval 14"/>
          <p:cNvSpPr/>
          <p:nvPr/>
        </p:nvSpPr>
        <p:spPr>
          <a:xfrm>
            <a:off x="260057" y="1325563"/>
            <a:ext cx="3431097" cy="11492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smtClean="0">
                <a:solidFill>
                  <a:schemeClr val="tx1"/>
                </a:solidFill>
              </a:rPr>
              <a:t>Histogram of Gradients</a:t>
            </a:r>
            <a:r>
              <a:rPr lang="en-US" sz="2600" b="1" dirty="0">
                <a:solidFill>
                  <a:schemeClr val="tx1"/>
                </a:solidFill>
              </a:rPr>
              <a:t>[HOG</a:t>
            </a:r>
            <a:r>
              <a:rPr lang="en-US" sz="2600" b="1" dirty="0" smtClean="0">
                <a:solidFill>
                  <a:schemeClr val="tx1"/>
                </a:solidFill>
              </a:rPr>
              <a:t>]</a:t>
            </a:r>
            <a:endParaRPr lang="en-US" sz="2600" b="1" dirty="0">
              <a:solidFill>
                <a:schemeClr val="tx1"/>
              </a:solidFill>
            </a:endParaRPr>
          </a:p>
        </p:txBody>
      </p:sp>
      <p:sp>
        <p:nvSpPr>
          <p:cNvPr id="17" name="Oval 16"/>
          <p:cNvSpPr/>
          <p:nvPr/>
        </p:nvSpPr>
        <p:spPr>
          <a:xfrm>
            <a:off x="1117830" y="2908994"/>
            <a:ext cx="1715549" cy="98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1"/>
                </a:solidFill>
              </a:rPr>
              <a:t> (SIFT)</a:t>
            </a:r>
          </a:p>
        </p:txBody>
      </p:sp>
      <p:cxnSp>
        <p:nvCxnSpPr>
          <p:cNvPr id="18" name="Straight Arrow Connector 17"/>
          <p:cNvCxnSpPr>
            <a:stCxn id="15" idx="4"/>
            <a:endCxn id="17" idx="0"/>
          </p:cNvCxnSpPr>
          <p:nvPr/>
        </p:nvCxnSpPr>
        <p:spPr>
          <a:xfrm flipH="1">
            <a:off x="1975605" y="2474855"/>
            <a:ext cx="1" cy="434139"/>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3"/>
          <a:stretch>
            <a:fillRect/>
          </a:stretch>
        </p:blipFill>
        <p:spPr>
          <a:xfrm>
            <a:off x="4764945" y="1153120"/>
            <a:ext cx="7190095" cy="4912119"/>
          </a:xfrm>
          <a:prstGeom prst="rect">
            <a:avLst/>
          </a:prstGeom>
        </p:spPr>
      </p:pic>
      <p:pic>
        <p:nvPicPr>
          <p:cNvPr id="24" name="Picture 23"/>
          <p:cNvPicPr>
            <a:picLocks noChangeAspect="1"/>
          </p:cNvPicPr>
          <p:nvPr/>
        </p:nvPicPr>
        <p:blipFill>
          <a:blip r:embed="rId4"/>
          <a:stretch>
            <a:fillRect/>
          </a:stretch>
        </p:blipFill>
        <p:spPr>
          <a:xfrm>
            <a:off x="0" y="4402650"/>
            <a:ext cx="5812158" cy="1897482"/>
          </a:xfrm>
          <a:prstGeom prst="rect">
            <a:avLst/>
          </a:prstGeom>
        </p:spPr>
      </p:pic>
    </p:spTree>
    <p:extLst>
      <p:ext uri="{BB962C8B-B14F-4D97-AF65-F5344CB8AC3E}">
        <p14:creationId xmlns:p14="http://schemas.microsoft.com/office/powerpoint/2010/main" val="19315349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hlinkClick r:id="rId2" action="ppaction://hlinkfile"/>
              </a:rPr>
              <a:t>04. Gradient-based vs. Binary Descriptors</a:t>
            </a:r>
            <a:endParaRPr lang="en-US" dirty="0"/>
          </a:p>
        </p:txBody>
      </p:sp>
      <p:sp>
        <p:nvSpPr>
          <p:cNvPr id="6" name="Oval 5"/>
          <p:cNvSpPr/>
          <p:nvPr/>
        </p:nvSpPr>
        <p:spPr>
          <a:xfrm>
            <a:off x="8541390" y="2369895"/>
            <a:ext cx="3431097" cy="11492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1"/>
                </a:solidFill>
              </a:rPr>
              <a:t>Binary-based</a:t>
            </a:r>
          </a:p>
        </p:txBody>
      </p:sp>
      <p:sp>
        <p:nvSpPr>
          <p:cNvPr id="7" name="Oval 6"/>
          <p:cNvSpPr/>
          <p:nvPr/>
        </p:nvSpPr>
        <p:spPr>
          <a:xfrm>
            <a:off x="6210650" y="1036204"/>
            <a:ext cx="3431097" cy="11492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1"/>
                </a:solidFill>
              </a:rPr>
              <a:t>Descriptors</a:t>
            </a:r>
          </a:p>
        </p:txBody>
      </p:sp>
      <p:cxnSp>
        <p:nvCxnSpPr>
          <p:cNvPr id="10" name="Straight Arrow Connector 9"/>
          <p:cNvCxnSpPr>
            <a:stCxn id="7" idx="5"/>
            <a:endCxn id="6" idx="0"/>
          </p:cNvCxnSpPr>
          <p:nvPr/>
        </p:nvCxnSpPr>
        <p:spPr>
          <a:xfrm>
            <a:off x="9139274" y="2017186"/>
            <a:ext cx="1117665" cy="352709"/>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2" name="Oval 51"/>
          <p:cNvSpPr/>
          <p:nvPr/>
        </p:nvSpPr>
        <p:spPr>
          <a:xfrm>
            <a:off x="5890790" y="3210739"/>
            <a:ext cx="1715549" cy="98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smtClean="0">
                <a:solidFill>
                  <a:schemeClr val="tx1"/>
                </a:solidFill>
              </a:rPr>
              <a:t>(BRIEF)</a:t>
            </a:r>
            <a:endParaRPr lang="en-US" sz="2600" b="1" dirty="0">
              <a:solidFill>
                <a:schemeClr val="tx1"/>
              </a:solidFill>
            </a:endParaRPr>
          </a:p>
        </p:txBody>
      </p:sp>
      <p:sp>
        <p:nvSpPr>
          <p:cNvPr id="56" name="Oval 55"/>
          <p:cNvSpPr/>
          <p:nvPr/>
        </p:nvSpPr>
        <p:spPr>
          <a:xfrm>
            <a:off x="7252764" y="5425597"/>
            <a:ext cx="1715549" cy="98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1"/>
                </a:solidFill>
              </a:rPr>
              <a:t> </a:t>
            </a:r>
            <a:r>
              <a:rPr lang="en-US" sz="2600" b="1" dirty="0" smtClean="0">
                <a:solidFill>
                  <a:schemeClr val="tx1"/>
                </a:solidFill>
              </a:rPr>
              <a:t>(KAZE)</a:t>
            </a:r>
            <a:endParaRPr lang="en-US" sz="2600" b="1" dirty="0">
              <a:solidFill>
                <a:schemeClr val="tx1"/>
              </a:solidFill>
            </a:endParaRPr>
          </a:p>
        </p:txBody>
      </p:sp>
      <p:sp>
        <p:nvSpPr>
          <p:cNvPr id="57" name="Oval 56"/>
          <p:cNvSpPr/>
          <p:nvPr/>
        </p:nvSpPr>
        <p:spPr>
          <a:xfrm>
            <a:off x="10396757" y="3974145"/>
            <a:ext cx="1715549" cy="98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(FREAK)</a:t>
            </a:r>
            <a:endParaRPr lang="en-US" sz="2400" b="1" dirty="0">
              <a:solidFill>
                <a:schemeClr val="tx1"/>
              </a:solidFill>
            </a:endParaRPr>
          </a:p>
        </p:txBody>
      </p:sp>
      <p:sp>
        <p:nvSpPr>
          <p:cNvPr id="58" name="Oval 57"/>
          <p:cNvSpPr/>
          <p:nvPr/>
        </p:nvSpPr>
        <p:spPr>
          <a:xfrm>
            <a:off x="9261015" y="5123437"/>
            <a:ext cx="1715549" cy="98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smtClean="0">
                <a:solidFill>
                  <a:schemeClr val="tx1"/>
                </a:solidFill>
              </a:rPr>
              <a:t>(ORB)</a:t>
            </a:r>
            <a:endParaRPr lang="en-US" sz="2600" b="1" dirty="0">
              <a:solidFill>
                <a:schemeClr val="tx1"/>
              </a:solidFill>
            </a:endParaRPr>
          </a:p>
        </p:txBody>
      </p:sp>
      <p:sp>
        <p:nvSpPr>
          <p:cNvPr id="59" name="Oval 58"/>
          <p:cNvSpPr/>
          <p:nvPr/>
        </p:nvSpPr>
        <p:spPr>
          <a:xfrm>
            <a:off x="6533139" y="4416813"/>
            <a:ext cx="1715549" cy="98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smtClean="0">
                <a:solidFill>
                  <a:schemeClr val="tx1"/>
                </a:solidFill>
              </a:rPr>
              <a:t>(BRISK)</a:t>
            </a:r>
            <a:endParaRPr lang="en-US" sz="2600" b="1" dirty="0">
              <a:solidFill>
                <a:schemeClr val="tx1"/>
              </a:solidFill>
            </a:endParaRPr>
          </a:p>
        </p:txBody>
      </p:sp>
      <p:cxnSp>
        <p:nvCxnSpPr>
          <p:cNvPr id="61" name="Straight Arrow Connector 60"/>
          <p:cNvCxnSpPr>
            <a:stCxn id="6" idx="4"/>
            <a:endCxn id="52" idx="6"/>
          </p:cNvCxnSpPr>
          <p:nvPr/>
        </p:nvCxnSpPr>
        <p:spPr>
          <a:xfrm flipH="1">
            <a:off x="7606339" y="3519187"/>
            <a:ext cx="2650600" cy="184399"/>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6" idx="4"/>
            <a:endCxn id="59" idx="0"/>
          </p:cNvCxnSpPr>
          <p:nvPr/>
        </p:nvCxnSpPr>
        <p:spPr>
          <a:xfrm flipH="1">
            <a:off x="7390914" y="3519187"/>
            <a:ext cx="2866025" cy="897626"/>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6" idx="4"/>
            <a:endCxn id="58" idx="0"/>
          </p:cNvCxnSpPr>
          <p:nvPr/>
        </p:nvCxnSpPr>
        <p:spPr>
          <a:xfrm flipH="1">
            <a:off x="10118790" y="3519187"/>
            <a:ext cx="138149" cy="1604250"/>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6" idx="4"/>
            <a:endCxn id="56" idx="0"/>
          </p:cNvCxnSpPr>
          <p:nvPr/>
        </p:nvCxnSpPr>
        <p:spPr>
          <a:xfrm flipH="1">
            <a:off x="8110539" y="3519187"/>
            <a:ext cx="2146400" cy="1906410"/>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 idx="4"/>
            <a:endCxn id="57" idx="0"/>
          </p:cNvCxnSpPr>
          <p:nvPr/>
        </p:nvCxnSpPr>
        <p:spPr>
          <a:xfrm>
            <a:off x="10256939" y="3519187"/>
            <a:ext cx="997593" cy="454958"/>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43949" y="1325563"/>
            <a:ext cx="4446165" cy="3170099"/>
          </a:xfrm>
          <a:prstGeom prst="rect">
            <a:avLst/>
          </a:prstGeom>
          <a:noFill/>
        </p:spPr>
        <p:txBody>
          <a:bodyPr wrap="square" rtlCol="0">
            <a:spAutoFit/>
          </a:bodyPr>
          <a:lstStyle/>
          <a:p>
            <a:r>
              <a:rPr lang="en-US" sz="2000" dirty="0"/>
              <a:t>The central idea of binary descriptors is to rely solely on </a:t>
            </a:r>
            <a:r>
              <a:rPr lang="en-US" sz="2000" dirty="0" smtClean="0"/>
              <a:t>the </a:t>
            </a:r>
          </a:p>
          <a:p>
            <a:pPr marL="457200" indent="-457200">
              <a:buFont typeface="+mj-lt"/>
              <a:buAutoNum type="arabicPeriod"/>
            </a:pPr>
            <a:r>
              <a:rPr lang="en-US" sz="2000" dirty="0" smtClean="0"/>
              <a:t>Intensity </a:t>
            </a:r>
            <a:r>
              <a:rPr lang="en-US" sz="2000" dirty="0"/>
              <a:t>information (i.e. the image itself) and </a:t>
            </a:r>
            <a:endParaRPr lang="en-US" sz="2000" dirty="0" smtClean="0"/>
          </a:p>
          <a:p>
            <a:pPr marL="457200" indent="-457200">
              <a:buFont typeface="+mj-lt"/>
              <a:buAutoNum type="arabicPeriod"/>
            </a:pPr>
            <a:r>
              <a:rPr lang="en-US" sz="2000" dirty="0" smtClean="0"/>
              <a:t>To </a:t>
            </a:r>
            <a:r>
              <a:rPr lang="en-US" sz="2000" dirty="0"/>
              <a:t>encode the information around a </a:t>
            </a:r>
            <a:r>
              <a:rPr lang="en-US" sz="2000" dirty="0" err="1"/>
              <a:t>keypoint</a:t>
            </a:r>
            <a:r>
              <a:rPr lang="en-US" sz="2000" dirty="0"/>
              <a:t> in a string of binary numbers, which can be compared very efficiently in the matching step when corresponding </a:t>
            </a:r>
            <a:r>
              <a:rPr lang="en-US" sz="2000" dirty="0" err="1"/>
              <a:t>keypoints</a:t>
            </a:r>
            <a:r>
              <a:rPr lang="en-US" sz="2000" dirty="0"/>
              <a:t> are searched.</a:t>
            </a:r>
          </a:p>
        </p:txBody>
      </p:sp>
    </p:spTree>
    <p:extLst>
      <p:ext uri="{BB962C8B-B14F-4D97-AF65-F5344CB8AC3E}">
        <p14:creationId xmlns:p14="http://schemas.microsoft.com/office/powerpoint/2010/main" val="3071352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2995" y="255373"/>
            <a:ext cx="8643201" cy="6555641"/>
          </a:xfrm>
          <a:prstGeom prst="rect">
            <a:avLst/>
          </a:prstGeom>
          <a:noFill/>
        </p:spPr>
        <p:txBody>
          <a:bodyPr wrap="square" rtlCol="0">
            <a:spAutoFit/>
          </a:bodyPr>
          <a:lstStyle/>
          <a:p>
            <a:r>
              <a:rPr lang="en-US" sz="9600" b="1" dirty="0"/>
              <a:t>Code</a:t>
            </a:r>
            <a:br>
              <a:rPr lang="en-US" sz="9600" b="1" dirty="0"/>
            </a:br>
            <a:r>
              <a:rPr lang="en-US" dirty="0" smtClean="0">
                <a:solidFill>
                  <a:srgbClr val="FF0000"/>
                </a:solidFill>
              </a:rPr>
              <a:t>describe_keypoints.cpp</a:t>
            </a:r>
          </a:p>
          <a:p>
            <a:endParaRPr lang="en-US" dirty="0">
              <a:solidFill>
                <a:srgbClr val="FF0000"/>
              </a:solidFill>
            </a:endParaRPr>
          </a:p>
          <a:p>
            <a:r>
              <a:rPr lang="en-US" dirty="0"/>
              <a:t>For the BRISK detector, the </a:t>
            </a:r>
            <a:r>
              <a:rPr lang="en-US" dirty="0" err="1"/>
              <a:t>keypoints</a:t>
            </a:r>
            <a:r>
              <a:rPr lang="en-US" dirty="0"/>
              <a:t> can be seen in the following figure with the center of a circle denoting its location and the size of the circle reflecting the characteristic scale</a:t>
            </a:r>
            <a:r>
              <a:rPr lang="en-US" dirty="0" smtClean="0"/>
              <a:t>.</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742950" lvl="1" indent="-285750">
              <a:buFont typeface="Wingdings" panose="05000000000000000000" pitchFamily="2" charset="2"/>
              <a:buChar char="ü"/>
            </a:pPr>
            <a:r>
              <a:rPr lang="en-US" dirty="0"/>
              <a:t>BRISK detector with n= 2896 </a:t>
            </a:r>
            <a:r>
              <a:rPr lang="en-US" dirty="0" err="1"/>
              <a:t>keypoints</a:t>
            </a:r>
            <a:r>
              <a:rPr lang="en-US" dirty="0"/>
              <a:t> in 66.474 </a:t>
            </a:r>
            <a:r>
              <a:rPr lang="en-US" dirty="0" err="1"/>
              <a:t>ms</a:t>
            </a:r>
            <a:endParaRPr lang="en-US" dirty="0"/>
          </a:p>
          <a:p>
            <a:pPr marL="742950" lvl="1" indent="-285750">
              <a:buFont typeface="Wingdings" panose="05000000000000000000" pitchFamily="2" charset="2"/>
              <a:buChar char="ü"/>
            </a:pPr>
            <a:r>
              <a:rPr lang="en-US" dirty="0"/>
              <a:t>BRISK descriptor in 45.7431 </a:t>
            </a:r>
            <a:r>
              <a:rPr lang="en-US" dirty="0" err="1"/>
              <a:t>ms</a:t>
            </a:r>
            <a:endParaRPr lang="en-US" dirty="0"/>
          </a:p>
        </p:txBody>
      </p:sp>
      <p:pic>
        <p:nvPicPr>
          <p:cNvPr id="4" name="Picture 3"/>
          <p:cNvPicPr>
            <a:picLocks noChangeAspect="1"/>
          </p:cNvPicPr>
          <p:nvPr/>
        </p:nvPicPr>
        <p:blipFill>
          <a:blip r:embed="rId2"/>
          <a:stretch>
            <a:fillRect/>
          </a:stretch>
        </p:blipFill>
        <p:spPr>
          <a:xfrm>
            <a:off x="172995" y="2933029"/>
            <a:ext cx="9439275" cy="3048000"/>
          </a:xfrm>
          <a:prstGeom prst="rect">
            <a:avLst/>
          </a:prstGeom>
        </p:spPr>
      </p:pic>
      <p:pic>
        <p:nvPicPr>
          <p:cNvPr id="2" name="Picture 1"/>
          <p:cNvPicPr>
            <a:picLocks noChangeAspect="1"/>
          </p:cNvPicPr>
          <p:nvPr/>
        </p:nvPicPr>
        <p:blipFill>
          <a:blip r:embed="rId3"/>
          <a:stretch>
            <a:fillRect/>
          </a:stretch>
        </p:blipFill>
        <p:spPr>
          <a:xfrm>
            <a:off x="11100160" y="0"/>
            <a:ext cx="412529" cy="5876836"/>
          </a:xfrm>
          <a:prstGeom prst="rect">
            <a:avLst/>
          </a:prstGeom>
        </p:spPr>
      </p:pic>
      <p:sp>
        <p:nvSpPr>
          <p:cNvPr id="5" name="TextBox 4"/>
          <p:cNvSpPr txBox="1"/>
          <p:nvPr/>
        </p:nvSpPr>
        <p:spPr>
          <a:xfrm>
            <a:off x="10331639" y="5876836"/>
            <a:ext cx="1949570" cy="369332"/>
          </a:xfrm>
          <a:prstGeom prst="rect">
            <a:avLst/>
          </a:prstGeom>
          <a:noFill/>
        </p:spPr>
        <p:txBody>
          <a:bodyPr wrap="square" rtlCol="0">
            <a:spAutoFit/>
          </a:bodyPr>
          <a:lstStyle/>
          <a:p>
            <a:r>
              <a:rPr lang="en-US" b="1" dirty="0" smtClean="0"/>
              <a:t>Descriptor image</a:t>
            </a:r>
            <a:endParaRPr lang="en-US" b="1" dirty="0"/>
          </a:p>
        </p:txBody>
      </p:sp>
    </p:spTree>
    <p:extLst>
      <p:ext uri="{BB962C8B-B14F-4D97-AF65-F5344CB8AC3E}">
        <p14:creationId xmlns:p14="http://schemas.microsoft.com/office/powerpoint/2010/main" val="32544006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2995" y="255373"/>
            <a:ext cx="8643201" cy="2954655"/>
          </a:xfrm>
          <a:prstGeom prst="rect">
            <a:avLst/>
          </a:prstGeom>
          <a:noFill/>
        </p:spPr>
        <p:txBody>
          <a:bodyPr wrap="square" rtlCol="0">
            <a:spAutoFit/>
          </a:bodyPr>
          <a:lstStyle/>
          <a:p>
            <a:r>
              <a:rPr lang="en-US" sz="9600" b="1" dirty="0"/>
              <a:t>Code</a:t>
            </a:r>
            <a:br>
              <a:rPr lang="en-US" sz="9600" b="1" dirty="0"/>
            </a:br>
            <a:r>
              <a:rPr lang="en-US" dirty="0" smtClean="0">
                <a:solidFill>
                  <a:srgbClr val="FF0000"/>
                </a:solidFill>
              </a:rPr>
              <a:t>describe_keypoints.cpp</a:t>
            </a:r>
          </a:p>
          <a:p>
            <a:r>
              <a:rPr lang="en-US" dirty="0"/>
              <a:t>SIFT </a:t>
            </a:r>
            <a:r>
              <a:rPr lang="en-US" dirty="0" smtClean="0">
                <a:solidFill>
                  <a:srgbClr val="FF0000"/>
                </a:solidFill>
              </a:rPr>
              <a:t>:</a:t>
            </a:r>
          </a:p>
          <a:p>
            <a:r>
              <a:rPr lang="en-US" dirty="0"/>
              <a:t>SIFT </a:t>
            </a:r>
            <a:r>
              <a:rPr lang="en-US" dirty="0">
                <a:solidFill>
                  <a:srgbClr val="FF0000"/>
                </a:solidFill>
              </a:rPr>
              <a:t>descriptor </a:t>
            </a:r>
            <a:r>
              <a:rPr lang="en-US" dirty="0" smtClean="0">
                <a:solidFill>
                  <a:srgbClr val="FF0000"/>
                </a:solidFill>
              </a:rPr>
              <a:t>in 28.7627 </a:t>
            </a:r>
            <a:r>
              <a:rPr lang="en-US" dirty="0" err="1">
                <a:solidFill>
                  <a:srgbClr val="FF0000"/>
                </a:solidFill>
              </a:rPr>
              <a:t>ms</a:t>
            </a:r>
            <a:endParaRPr lang="en-US" dirty="0">
              <a:solidFill>
                <a:srgbClr val="FF0000"/>
              </a:solidFill>
            </a:endParaRPr>
          </a:p>
          <a:p>
            <a:r>
              <a:rPr lang="en-US" dirty="0" err="1" smtClean="0">
                <a:solidFill>
                  <a:srgbClr val="FF0000"/>
                </a:solidFill>
              </a:rPr>
              <a:t>desc.size</a:t>
            </a:r>
            <a:r>
              <a:rPr lang="en-US" dirty="0" smtClean="0">
                <a:solidFill>
                  <a:srgbClr val="FF0000"/>
                </a:solidFill>
              </a:rPr>
              <a:t> </a:t>
            </a:r>
            <a:r>
              <a:rPr lang="en-US" dirty="0">
                <a:solidFill>
                  <a:srgbClr val="FF0000"/>
                </a:solidFill>
              </a:rPr>
              <a:t>= 1819 x 64</a:t>
            </a:r>
          </a:p>
          <a:p>
            <a:r>
              <a:rPr lang="en-US" dirty="0" err="1" smtClean="0">
                <a:solidFill>
                  <a:srgbClr val="FF0000"/>
                </a:solidFill>
              </a:rPr>
              <a:t>kpts.size</a:t>
            </a:r>
            <a:r>
              <a:rPr lang="en-US" dirty="0" smtClean="0">
                <a:solidFill>
                  <a:srgbClr val="FF0000"/>
                </a:solidFill>
              </a:rPr>
              <a:t> </a:t>
            </a:r>
            <a:r>
              <a:rPr lang="en-US" dirty="0">
                <a:solidFill>
                  <a:srgbClr val="FF0000"/>
                </a:solidFill>
              </a:rPr>
              <a:t>= 1819</a:t>
            </a:r>
          </a:p>
        </p:txBody>
      </p:sp>
      <p:pic>
        <p:nvPicPr>
          <p:cNvPr id="4" name="Picture 3"/>
          <p:cNvPicPr>
            <a:picLocks noChangeAspect="1"/>
          </p:cNvPicPr>
          <p:nvPr/>
        </p:nvPicPr>
        <p:blipFill>
          <a:blip r:embed="rId2"/>
          <a:stretch>
            <a:fillRect/>
          </a:stretch>
        </p:blipFill>
        <p:spPr>
          <a:xfrm>
            <a:off x="172995" y="3210028"/>
            <a:ext cx="11715750" cy="3562350"/>
          </a:xfrm>
          <a:prstGeom prst="rect">
            <a:avLst/>
          </a:prstGeom>
        </p:spPr>
      </p:pic>
    </p:spTree>
    <p:extLst>
      <p:ext uri="{BB962C8B-B14F-4D97-AF65-F5344CB8AC3E}">
        <p14:creationId xmlns:p14="http://schemas.microsoft.com/office/powerpoint/2010/main" val="3011741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smtClean="0"/>
              <a:t>Lidar-Camera Fusion Block Diagram</a:t>
            </a:r>
            <a:endParaRPr lang="en-US" dirty="0"/>
          </a:p>
        </p:txBody>
      </p:sp>
      <p:sp>
        <p:nvSpPr>
          <p:cNvPr id="16" name="Rounded Rectangle 15"/>
          <p:cNvSpPr/>
          <p:nvPr/>
        </p:nvSpPr>
        <p:spPr>
          <a:xfrm>
            <a:off x="552735" y="1268083"/>
            <a:ext cx="1723986" cy="66423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Lidar PCD</a:t>
            </a:r>
          </a:p>
        </p:txBody>
      </p:sp>
      <p:sp>
        <p:nvSpPr>
          <p:cNvPr id="18" name="Rounded Rectangle 17"/>
          <p:cNvSpPr/>
          <p:nvPr/>
        </p:nvSpPr>
        <p:spPr>
          <a:xfrm>
            <a:off x="3358551" y="1268080"/>
            <a:ext cx="1498120" cy="6642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Filtering</a:t>
            </a:r>
          </a:p>
        </p:txBody>
      </p:sp>
      <p:sp>
        <p:nvSpPr>
          <p:cNvPr id="23" name="Rounded Rectangle 22"/>
          <p:cNvSpPr/>
          <p:nvPr/>
        </p:nvSpPr>
        <p:spPr>
          <a:xfrm>
            <a:off x="5424217" y="1268080"/>
            <a:ext cx="2294626" cy="6642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Segmentation</a:t>
            </a:r>
          </a:p>
        </p:txBody>
      </p:sp>
      <p:sp>
        <p:nvSpPr>
          <p:cNvPr id="24" name="Rounded Rectangle 23"/>
          <p:cNvSpPr/>
          <p:nvPr/>
        </p:nvSpPr>
        <p:spPr>
          <a:xfrm>
            <a:off x="8101642" y="1268080"/>
            <a:ext cx="1551316" cy="6642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Clustering</a:t>
            </a:r>
          </a:p>
        </p:txBody>
      </p:sp>
      <p:sp>
        <p:nvSpPr>
          <p:cNvPr id="25" name="Rounded Rectangle 24"/>
          <p:cNvSpPr/>
          <p:nvPr/>
        </p:nvSpPr>
        <p:spPr>
          <a:xfrm>
            <a:off x="9935833" y="1065319"/>
            <a:ext cx="2077887" cy="10697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Bounding Box with PCD</a:t>
            </a:r>
            <a:endParaRPr lang="en-US" sz="2400" b="1" dirty="0"/>
          </a:p>
        </p:txBody>
      </p:sp>
      <p:sp>
        <p:nvSpPr>
          <p:cNvPr id="26" name="Rounded Rectangle 25"/>
          <p:cNvSpPr/>
          <p:nvPr/>
        </p:nvSpPr>
        <p:spPr>
          <a:xfrm>
            <a:off x="267419" y="2681078"/>
            <a:ext cx="2294626" cy="129440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PCD </a:t>
            </a:r>
            <a:br>
              <a:rPr lang="en-US" sz="2400" b="1" dirty="0" smtClean="0"/>
            </a:br>
            <a:r>
              <a:rPr lang="en-US" sz="2400" b="1" dirty="0" smtClean="0"/>
              <a:t>Projection </a:t>
            </a:r>
            <a:r>
              <a:rPr lang="en-US" sz="2400" b="1" dirty="0"/>
              <a:t>on Camera</a:t>
            </a:r>
          </a:p>
        </p:txBody>
      </p:sp>
      <p:sp>
        <p:nvSpPr>
          <p:cNvPr id="28" name="Rounded Rectangle 27"/>
          <p:cNvSpPr/>
          <p:nvPr/>
        </p:nvSpPr>
        <p:spPr>
          <a:xfrm>
            <a:off x="3989720" y="2708993"/>
            <a:ext cx="2797053" cy="1238568"/>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Camera-</a:t>
            </a:r>
            <a:r>
              <a:rPr lang="en-US" sz="3200" dirty="0" err="1" smtClean="0"/>
              <a:t>lidar</a:t>
            </a:r>
            <a:r>
              <a:rPr lang="en-US" sz="3200" dirty="0" smtClean="0"/>
              <a:t/>
            </a:r>
            <a:br>
              <a:rPr lang="en-US" sz="3200" dirty="0" smtClean="0"/>
            </a:br>
            <a:r>
              <a:rPr lang="en-US" sz="3200" dirty="0" smtClean="0"/>
              <a:t>Fusion</a:t>
            </a:r>
            <a:endParaRPr lang="en-US" sz="3200" dirty="0"/>
          </a:p>
        </p:txBody>
      </p:sp>
      <p:cxnSp>
        <p:nvCxnSpPr>
          <p:cNvPr id="29" name="Straight Arrow Connector 28"/>
          <p:cNvCxnSpPr>
            <a:stCxn id="16" idx="3"/>
            <a:endCxn id="18" idx="1"/>
          </p:cNvCxnSpPr>
          <p:nvPr/>
        </p:nvCxnSpPr>
        <p:spPr>
          <a:xfrm flipV="1">
            <a:off x="2276721" y="1600197"/>
            <a:ext cx="1081830" cy="3"/>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8" idx="3"/>
            <a:endCxn id="23" idx="1"/>
          </p:cNvCxnSpPr>
          <p:nvPr/>
        </p:nvCxnSpPr>
        <p:spPr>
          <a:xfrm>
            <a:off x="4856671" y="1600197"/>
            <a:ext cx="567546" cy="0"/>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3" idx="3"/>
            <a:endCxn id="24" idx="1"/>
          </p:cNvCxnSpPr>
          <p:nvPr/>
        </p:nvCxnSpPr>
        <p:spPr>
          <a:xfrm>
            <a:off x="7718843" y="1600197"/>
            <a:ext cx="382799" cy="0"/>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4" idx="3"/>
            <a:endCxn id="25" idx="1"/>
          </p:cNvCxnSpPr>
          <p:nvPr/>
        </p:nvCxnSpPr>
        <p:spPr>
          <a:xfrm>
            <a:off x="9652958" y="1600197"/>
            <a:ext cx="282875" cy="0"/>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36" name="Rounded Rectangle 35"/>
          <p:cNvSpPr/>
          <p:nvPr/>
        </p:nvSpPr>
        <p:spPr>
          <a:xfrm>
            <a:off x="8870240" y="2603233"/>
            <a:ext cx="3085381" cy="145601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t>Tracked </a:t>
            </a:r>
            <a:r>
              <a:rPr lang="en-US" sz="2800" b="1" dirty="0" err="1" smtClean="0"/>
              <a:t>ObjectList</a:t>
            </a:r>
            <a:r>
              <a:rPr lang="en-US" sz="1600" b="1" dirty="0"/>
              <a:t/>
            </a:r>
            <a:br>
              <a:rPr lang="en-US" sz="1600" b="1" dirty="0"/>
            </a:br>
            <a:r>
              <a:rPr lang="en-US" sz="1600" b="1" dirty="0" smtClean="0"/>
              <a:t>Class, Id</a:t>
            </a:r>
            <a:r>
              <a:rPr lang="en-US" sz="1600" b="1" dirty="0"/>
              <a:t/>
            </a:r>
            <a:br>
              <a:rPr lang="en-US" sz="1600" b="1" dirty="0"/>
            </a:br>
            <a:r>
              <a:rPr lang="en-US" sz="1600" b="1" dirty="0" smtClean="0"/>
              <a:t>Location(</a:t>
            </a:r>
            <a:r>
              <a:rPr lang="en-US" sz="1600" b="1" dirty="0" err="1" smtClean="0"/>
              <a:t>x,y,z</a:t>
            </a:r>
            <a:r>
              <a:rPr lang="en-US" sz="1600" b="1" dirty="0" smtClean="0"/>
              <a:t>)</a:t>
            </a:r>
            <a:br>
              <a:rPr lang="en-US" sz="1600" b="1" dirty="0" smtClean="0"/>
            </a:br>
            <a:r>
              <a:rPr lang="en-US" sz="1600" b="1" dirty="0" smtClean="0"/>
              <a:t>Velocity and </a:t>
            </a:r>
            <a:r>
              <a:rPr lang="en-US" sz="1600" b="1" dirty="0" err="1" smtClean="0"/>
              <a:t>Acc</a:t>
            </a:r>
            <a:r>
              <a:rPr lang="en-US" sz="1600" b="1" dirty="0" smtClean="0"/>
              <a:t> (</a:t>
            </a:r>
            <a:r>
              <a:rPr lang="en-US" sz="1600" b="1" dirty="0" err="1" smtClean="0"/>
              <a:t>Vx</a:t>
            </a:r>
            <a:r>
              <a:rPr lang="en-US" sz="1600" b="1" dirty="0" smtClean="0"/>
              <a:t>, </a:t>
            </a:r>
            <a:r>
              <a:rPr lang="en-US" sz="1600" b="1" dirty="0" err="1" smtClean="0"/>
              <a:t>Vy</a:t>
            </a:r>
            <a:r>
              <a:rPr lang="en-US" sz="1600" b="1" dirty="0" smtClean="0"/>
              <a:t>, Ax, Ay)</a:t>
            </a:r>
            <a:endParaRPr lang="en-US" sz="1600" b="1" dirty="0"/>
          </a:p>
        </p:txBody>
      </p:sp>
      <p:cxnSp>
        <p:nvCxnSpPr>
          <p:cNvPr id="57" name="Straight Arrow Connector 56"/>
          <p:cNvCxnSpPr>
            <a:stCxn id="26" idx="3"/>
            <a:endCxn id="28" idx="1"/>
          </p:cNvCxnSpPr>
          <p:nvPr/>
        </p:nvCxnSpPr>
        <p:spPr>
          <a:xfrm flipV="1">
            <a:off x="2562045" y="3328277"/>
            <a:ext cx="1427675" cy="4"/>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66" name="Rounded Rectangle 65"/>
          <p:cNvSpPr/>
          <p:nvPr/>
        </p:nvSpPr>
        <p:spPr>
          <a:xfrm>
            <a:off x="3036500" y="4409987"/>
            <a:ext cx="4408098" cy="153451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p>
        </p:txBody>
      </p:sp>
      <p:sp>
        <p:nvSpPr>
          <p:cNvPr id="67" name="Rounded Rectangle 66"/>
          <p:cNvSpPr/>
          <p:nvPr/>
        </p:nvSpPr>
        <p:spPr>
          <a:xfrm>
            <a:off x="3212266" y="4497164"/>
            <a:ext cx="1968979" cy="113006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Features</a:t>
            </a:r>
            <a:r>
              <a:rPr lang="en-US" sz="1600" b="1" dirty="0"/>
              <a:t/>
            </a:r>
            <a:br>
              <a:rPr lang="en-US" sz="1600" b="1" dirty="0"/>
            </a:br>
            <a:r>
              <a:rPr lang="en-US" sz="1600" b="1" dirty="0" smtClean="0"/>
              <a:t>Extraction/Tracking</a:t>
            </a:r>
            <a:endParaRPr lang="en-US" sz="1600" b="1" dirty="0"/>
          </a:p>
        </p:txBody>
      </p:sp>
      <p:sp>
        <p:nvSpPr>
          <p:cNvPr id="68" name="Rounded Rectangle 67"/>
          <p:cNvSpPr/>
          <p:nvPr/>
        </p:nvSpPr>
        <p:spPr>
          <a:xfrm>
            <a:off x="9519516" y="4605795"/>
            <a:ext cx="2281420" cy="11480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Bounding Boxes with </a:t>
            </a:r>
            <a:r>
              <a:rPr lang="en-US" sz="2400" b="1" dirty="0" smtClean="0"/>
              <a:t>Classes and Ids</a:t>
            </a:r>
            <a:endParaRPr lang="en-US" sz="2400" b="1" dirty="0"/>
          </a:p>
        </p:txBody>
      </p:sp>
      <p:sp>
        <p:nvSpPr>
          <p:cNvPr id="69" name="Rounded Rectangle 68"/>
          <p:cNvSpPr/>
          <p:nvPr/>
        </p:nvSpPr>
        <p:spPr>
          <a:xfrm>
            <a:off x="5490720" y="4497163"/>
            <a:ext cx="1789981" cy="113006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Objects </a:t>
            </a:r>
            <a:r>
              <a:rPr lang="en-US" sz="2400" b="1" dirty="0"/>
              <a:t>Tracking</a:t>
            </a:r>
          </a:p>
        </p:txBody>
      </p:sp>
      <p:sp>
        <p:nvSpPr>
          <p:cNvPr id="73" name="TextBox 72"/>
          <p:cNvSpPr txBox="1"/>
          <p:nvPr/>
        </p:nvSpPr>
        <p:spPr>
          <a:xfrm>
            <a:off x="3666233" y="5568917"/>
            <a:ext cx="3183147" cy="461665"/>
          </a:xfrm>
          <a:prstGeom prst="rect">
            <a:avLst/>
          </a:prstGeom>
          <a:noFill/>
        </p:spPr>
        <p:txBody>
          <a:bodyPr wrap="square" rtlCol="0">
            <a:spAutoFit/>
          </a:bodyPr>
          <a:lstStyle/>
          <a:p>
            <a:pPr algn="ctr"/>
            <a:r>
              <a:rPr lang="en-US" sz="2400" b="1" dirty="0"/>
              <a:t>Image Processing</a:t>
            </a:r>
          </a:p>
        </p:txBody>
      </p:sp>
      <p:sp>
        <p:nvSpPr>
          <p:cNvPr id="74" name="Rounded Rectangle 73"/>
          <p:cNvSpPr/>
          <p:nvPr/>
        </p:nvSpPr>
        <p:spPr>
          <a:xfrm>
            <a:off x="104601" y="4876722"/>
            <a:ext cx="1438456" cy="670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Images</a:t>
            </a:r>
          </a:p>
        </p:txBody>
      </p:sp>
      <p:cxnSp>
        <p:nvCxnSpPr>
          <p:cNvPr id="84" name="Straight Arrow Connector 83"/>
          <p:cNvCxnSpPr>
            <a:stCxn id="74" idx="3"/>
          </p:cNvCxnSpPr>
          <p:nvPr/>
        </p:nvCxnSpPr>
        <p:spPr>
          <a:xfrm>
            <a:off x="1543057" y="5211746"/>
            <a:ext cx="1493443" cy="2"/>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66" idx="3"/>
            <a:endCxn id="68" idx="1"/>
          </p:cNvCxnSpPr>
          <p:nvPr/>
        </p:nvCxnSpPr>
        <p:spPr>
          <a:xfrm>
            <a:off x="7444598" y="5177244"/>
            <a:ext cx="2074918" cy="2559"/>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67" idx="3"/>
            <a:endCxn id="69" idx="1"/>
          </p:cNvCxnSpPr>
          <p:nvPr/>
        </p:nvCxnSpPr>
        <p:spPr>
          <a:xfrm flipV="1">
            <a:off x="5181245" y="5062194"/>
            <a:ext cx="309475" cy="1"/>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98" name="Elbow Connector 97"/>
          <p:cNvCxnSpPr>
            <a:stCxn id="74" idx="0"/>
            <a:endCxn id="26" idx="2"/>
          </p:cNvCxnSpPr>
          <p:nvPr/>
        </p:nvCxnSpPr>
        <p:spPr>
          <a:xfrm rot="5400000" flipH="1" flipV="1">
            <a:off x="668661" y="4130652"/>
            <a:ext cx="901239" cy="590903"/>
          </a:xfrm>
          <a:prstGeom prst="bentConnector3">
            <a:avLst>
              <a:gd name="adj1" fmla="val 50000"/>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2907718" y="6113216"/>
            <a:ext cx="4671585" cy="6642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Objects Detection &amp; Recognition </a:t>
            </a:r>
            <a:endParaRPr lang="en-US" sz="2400" b="1" dirty="0"/>
          </a:p>
        </p:txBody>
      </p:sp>
      <p:cxnSp>
        <p:nvCxnSpPr>
          <p:cNvPr id="105" name="Elbow Connector 104"/>
          <p:cNvCxnSpPr>
            <a:stCxn id="74" idx="2"/>
            <a:endCxn id="100" idx="1"/>
          </p:cNvCxnSpPr>
          <p:nvPr/>
        </p:nvCxnSpPr>
        <p:spPr>
          <a:xfrm rot="16200000" flipH="1">
            <a:off x="1416492" y="4954106"/>
            <a:ext cx="898563" cy="2083889"/>
          </a:xfrm>
          <a:prstGeom prst="bentConnector2">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25" name="Elbow Connector 124"/>
          <p:cNvCxnSpPr>
            <a:stCxn id="100" idx="3"/>
            <a:endCxn id="68" idx="2"/>
          </p:cNvCxnSpPr>
          <p:nvPr/>
        </p:nvCxnSpPr>
        <p:spPr>
          <a:xfrm flipV="1">
            <a:off x="7579303" y="5753811"/>
            <a:ext cx="3080923" cy="691522"/>
          </a:xfrm>
          <a:prstGeom prst="bentConnector2">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a:stCxn id="28" idx="3"/>
            <a:endCxn id="36" idx="1"/>
          </p:cNvCxnSpPr>
          <p:nvPr/>
        </p:nvCxnSpPr>
        <p:spPr>
          <a:xfrm>
            <a:off x="6786773" y="3328277"/>
            <a:ext cx="2083467" cy="2962"/>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52" name="Elbow Connector 151"/>
          <p:cNvCxnSpPr>
            <a:stCxn id="25" idx="2"/>
            <a:endCxn id="26" idx="0"/>
          </p:cNvCxnSpPr>
          <p:nvPr/>
        </p:nvCxnSpPr>
        <p:spPr>
          <a:xfrm rot="5400000">
            <a:off x="5921754" y="-2371946"/>
            <a:ext cx="546003" cy="9560045"/>
          </a:xfrm>
          <a:prstGeom prst="bentConnector3">
            <a:avLst>
              <a:gd name="adj1" fmla="val 2788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56" name="Elbow Connector 155"/>
          <p:cNvCxnSpPr>
            <a:stCxn id="68" idx="0"/>
            <a:endCxn id="28" idx="2"/>
          </p:cNvCxnSpPr>
          <p:nvPr/>
        </p:nvCxnSpPr>
        <p:spPr>
          <a:xfrm rot="16200000" flipV="1">
            <a:off x="7695120" y="1640688"/>
            <a:ext cx="658234" cy="5271979"/>
          </a:xfrm>
          <a:prstGeom prst="bentConnector3">
            <a:avLst>
              <a:gd name="adj1" fmla="val 50000"/>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61" name="Curved Left Arrow 160"/>
          <p:cNvSpPr/>
          <p:nvPr/>
        </p:nvSpPr>
        <p:spPr>
          <a:xfrm>
            <a:off x="7444598" y="5400136"/>
            <a:ext cx="465644" cy="948906"/>
          </a:xfrm>
          <a:prstGeom prst="curvedLeftArrow">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3" name="Curved Left Arrow 162"/>
          <p:cNvSpPr/>
          <p:nvPr/>
        </p:nvSpPr>
        <p:spPr>
          <a:xfrm flipH="1" flipV="1">
            <a:off x="2516087" y="5374260"/>
            <a:ext cx="509086" cy="922514"/>
          </a:xfrm>
          <a:prstGeom prst="curvedLeftArrow">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99991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2995" y="255373"/>
            <a:ext cx="8643201" cy="3231654"/>
          </a:xfrm>
          <a:prstGeom prst="rect">
            <a:avLst/>
          </a:prstGeom>
          <a:noFill/>
        </p:spPr>
        <p:txBody>
          <a:bodyPr wrap="square" rtlCol="0">
            <a:spAutoFit/>
          </a:bodyPr>
          <a:lstStyle/>
          <a:p>
            <a:r>
              <a:rPr lang="en-US" sz="9600" b="1" dirty="0"/>
              <a:t>Code</a:t>
            </a:r>
            <a:br>
              <a:rPr lang="en-US" sz="9600" b="1" dirty="0"/>
            </a:br>
            <a:r>
              <a:rPr lang="en-US" dirty="0" smtClean="0">
                <a:solidFill>
                  <a:srgbClr val="FF0000"/>
                </a:solidFill>
              </a:rPr>
              <a:t>describe_keypoints.cpp</a:t>
            </a:r>
          </a:p>
          <a:p>
            <a:r>
              <a:rPr lang="en-US" dirty="0" smtClean="0">
                <a:solidFill>
                  <a:srgbClr val="FF0000"/>
                </a:solidFill>
              </a:rPr>
              <a:t>ORB:</a:t>
            </a:r>
          </a:p>
          <a:p>
            <a:r>
              <a:rPr lang="en-US" dirty="0">
                <a:solidFill>
                  <a:srgbClr val="FF0000"/>
                </a:solidFill>
              </a:rPr>
              <a:t>O</a:t>
            </a:r>
            <a:r>
              <a:rPr lang="en-US" dirty="0" smtClean="0">
                <a:solidFill>
                  <a:srgbClr val="FF0000"/>
                </a:solidFill>
              </a:rPr>
              <a:t>RB descriptor </a:t>
            </a:r>
            <a:r>
              <a:rPr lang="en-US" dirty="0">
                <a:solidFill>
                  <a:srgbClr val="FF0000"/>
                </a:solidFill>
              </a:rPr>
              <a:t>in 6.00633 </a:t>
            </a:r>
            <a:r>
              <a:rPr lang="en-US" dirty="0" err="1">
                <a:solidFill>
                  <a:srgbClr val="FF0000"/>
                </a:solidFill>
              </a:rPr>
              <a:t>ms</a:t>
            </a:r>
            <a:endParaRPr lang="en-US" dirty="0">
              <a:solidFill>
                <a:srgbClr val="FF0000"/>
              </a:solidFill>
            </a:endParaRPr>
          </a:p>
          <a:p>
            <a:r>
              <a:rPr lang="en-US" dirty="0" err="1" smtClean="0">
                <a:solidFill>
                  <a:srgbClr val="FF0000"/>
                </a:solidFill>
              </a:rPr>
              <a:t>desc.size</a:t>
            </a:r>
            <a:r>
              <a:rPr lang="en-US" dirty="0" smtClean="0">
                <a:solidFill>
                  <a:srgbClr val="FF0000"/>
                </a:solidFill>
              </a:rPr>
              <a:t> </a:t>
            </a:r>
            <a:r>
              <a:rPr lang="en-US" dirty="0">
                <a:solidFill>
                  <a:srgbClr val="FF0000"/>
                </a:solidFill>
              </a:rPr>
              <a:t>= 391 x 64</a:t>
            </a:r>
          </a:p>
          <a:p>
            <a:r>
              <a:rPr lang="en-US" dirty="0" err="1" smtClean="0">
                <a:solidFill>
                  <a:srgbClr val="FF0000"/>
                </a:solidFill>
              </a:rPr>
              <a:t>kpts.size</a:t>
            </a:r>
            <a:r>
              <a:rPr lang="en-US" dirty="0" smtClean="0">
                <a:solidFill>
                  <a:srgbClr val="FF0000"/>
                </a:solidFill>
              </a:rPr>
              <a:t> </a:t>
            </a:r>
            <a:r>
              <a:rPr lang="en-US" dirty="0">
                <a:solidFill>
                  <a:srgbClr val="FF0000"/>
                </a:solidFill>
              </a:rPr>
              <a:t>= 391</a:t>
            </a:r>
            <a:endParaRPr lang="en-US" dirty="0" smtClean="0">
              <a:solidFill>
                <a:srgbClr val="FF0000"/>
              </a:solidFill>
            </a:endParaRPr>
          </a:p>
          <a:p>
            <a:endParaRPr lang="en-US" dirty="0">
              <a:solidFill>
                <a:srgbClr val="FF0000"/>
              </a:solidFill>
            </a:endParaRPr>
          </a:p>
        </p:txBody>
      </p:sp>
      <p:pic>
        <p:nvPicPr>
          <p:cNvPr id="6" name="Picture 5"/>
          <p:cNvPicPr>
            <a:picLocks noChangeAspect="1"/>
          </p:cNvPicPr>
          <p:nvPr/>
        </p:nvPicPr>
        <p:blipFill>
          <a:blip r:embed="rId2"/>
          <a:stretch>
            <a:fillRect/>
          </a:stretch>
        </p:blipFill>
        <p:spPr>
          <a:xfrm>
            <a:off x="172995" y="3166973"/>
            <a:ext cx="11024141" cy="3328718"/>
          </a:xfrm>
          <a:prstGeom prst="rect">
            <a:avLst/>
          </a:prstGeom>
        </p:spPr>
      </p:pic>
      <p:pic>
        <p:nvPicPr>
          <p:cNvPr id="7" name="Picture 6"/>
          <p:cNvPicPr>
            <a:picLocks noChangeAspect="1"/>
          </p:cNvPicPr>
          <p:nvPr/>
        </p:nvPicPr>
        <p:blipFill>
          <a:blip r:embed="rId3"/>
          <a:stretch>
            <a:fillRect/>
          </a:stretch>
        </p:blipFill>
        <p:spPr>
          <a:xfrm>
            <a:off x="11467381" y="146379"/>
            <a:ext cx="609600" cy="4029075"/>
          </a:xfrm>
          <a:prstGeom prst="rect">
            <a:avLst/>
          </a:prstGeom>
        </p:spPr>
      </p:pic>
      <p:sp>
        <p:nvSpPr>
          <p:cNvPr id="8" name="TextBox 7"/>
          <p:cNvSpPr txBox="1"/>
          <p:nvPr/>
        </p:nvSpPr>
        <p:spPr>
          <a:xfrm>
            <a:off x="9701911" y="146379"/>
            <a:ext cx="1949570" cy="369332"/>
          </a:xfrm>
          <a:prstGeom prst="rect">
            <a:avLst/>
          </a:prstGeom>
          <a:noFill/>
        </p:spPr>
        <p:txBody>
          <a:bodyPr wrap="square" rtlCol="0">
            <a:spAutoFit/>
          </a:bodyPr>
          <a:lstStyle/>
          <a:p>
            <a:r>
              <a:rPr lang="en-US" b="1" dirty="0" smtClean="0"/>
              <a:t>Descriptor image</a:t>
            </a:r>
            <a:endParaRPr lang="en-US" b="1" dirty="0"/>
          </a:p>
        </p:txBody>
      </p:sp>
    </p:spTree>
    <p:extLst>
      <p:ext uri="{BB962C8B-B14F-4D97-AF65-F5344CB8AC3E}">
        <p14:creationId xmlns:p14="http://schemas.microsoft.com/office/powerpoint/2010/main" val="42735538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2995" y="255373"/>
            <a:ext cx="8643201" cy="2954655"/>
          </a:xfrm>
          <a:prstGeom prst="rect">
            <a:avLst/>
          </a:prstGeom>
          <a:noFill/>
        </p:spPr>
        <p:txBody>
          <a:bodyPr wrap="square" rtlCol="0">
            <a:spAutoFit/>
          </a:bodyPr>
          <a:lstStyle/>
          <a:p>
            <a:r>
              <a:rPr lang="en-US" sz="9600" b="1" dirty="0"/>
              <a:t>Code</a:t>
            </a:r>
            <a:br>
              <a:rPr lang="en-US" sz="9600" b="1" dirty="0"/>
            </a:br>
            <a:r>
              <a:rPr lang="en-US" dirty="0" smtClean="0">
                <a:solidFill>
                  <a:srgbClr val="FF0000"/>
                </a:solidFill>
              </a:rPr>
              <a:t>describe_keypoints.cpp</a:t>
            </a:r>
          </a:p>
          <a:p>
            <a:r>
              <a:rPr lang="en-US" dirty="0"/>
              <a:t>AKAZE </a:t>
            </a:r>
            <a:r>
              <a:rPr lang="en-US" dirty="0" smtClean="0">
                <a:solidFill>
                  <a:srgbClr val="FF0000"/>
                </a:solidFill>
              </a:rPr>
              <a:t>:</a:t>
            </a:r>
          </a:p>
          <a:p>
            <a:r>
              <a:rPr lang="en-US" dirty="0"/>
              <a:t>AKAZE </a:t>
            </a:r>
            <a:r>
              <a:rPr lang="en-US" dirty="0" smtClean="0">
                <a:solidFill>
                  <a:srgbClr val="FF0000"/>
                </a:solidFill>
              </a:rPr>
              <a:t>descriptor </a:t>
            </a:r>
            <a:r>
              <a:rPr lang="en-US" dirty="0">
                <a:solidFill>
                  <a:srgbClr val="FF0000"/>
                </a:solidFill>
              </a:rPr>
              <a:t>in 25.9619 </a:t>
            </a:r>
            <a:r>
              <a:rPr lang="en-US" dirty="0" err="1">
                <a:solidFill>
                  <a:srgbClr val="FF0000"/>
                </a:solidFill>
              </a:rPr>
              <a:t>ms</a:t>
            </a:r>
            <a:endParaRPr lang="en-US" dirty="0">
              <a:solidFill>
                <a:srgbClr val="FF0000"/>
              </a:solidFill>
            </a:endParaRPr>
          </a:p>
          <a:p>
            <a:r>
              <a:rPr lang="en-US" dirty="0" err="1" smtClean="0">
                <a:solidFill>
                  <a:srgbClr val="FF0000"/>
                </a:solidFill>
              </a:rPr>
              <a:t>desc.size</a:t>
            </a:r>
            <a:r>
              <a:rPr lang="en-US" dirty="0" smtClean="0">
                <a:solidFill>
                  <a:srgbClr val="FF0000"/>
                </a:solidFill>
              </a:rPr>
              <a:t> </a:t>
            </a:r>
            <a:r>
              <a:rPr lang="en-US" dirty="0">
                <a:solidFill>
                  <a:srgbClr val="FF0000"/>
                </a:solidFill>
              </a:rPr>
              <a:t>= 1513 x 64</a:t>
            </a:r>
          </a:p>
          <a:p>
            <a:r>
              <a:rPr lang="en-US" dirty="0" err="1" smtClean="0">
                <a:solidFill>
                  <a:srgbClr val="FF0000"/>
                </a:solidFill>
              </a:rPr>
              <a:t>kpts.size</a:t>
            </a:r>
            <a:r>
              <a:rPr lang="en-US" dirty="0" smtClean="0">
                <a:solidFill>
                  <a:srgbClr val="FF0000"/>
                </a:solidFill>
              </a:rPr>
              <a:t> </a:t>
            </a:r>
            <a:r>
              <a:rPr lang="en-US" dirty="0">
                <a:solidFill>
                  <a:srgbClr val="FF0000"/>
                </a:solidFill>
              </a:rPr>
              <a:t>= 1513</a:t>
            </a:r>
          </a:p>
        </p:txBody>
      </p:sp>
      <p:pic>
        <p:nvPicPr>
          <p:cNvPr id="2" name="Picture 1"/>
          <p:cNvPicPr>
            <a:picLocks noChangeAspect="1"/>
          </p:cNvPicPr>
          <p:nvPr/>
        </p:nvPicPr>
        <p:blipFill>
          <a:blip r:embed="rId2"/>
          <a:stretch>
            <a:fillRect/>
          </a:stretch>
        </p:blipFill>
        <p:spPr>
          <a:xfrm>
            <a:off x="263106" y="3209206"/>
            <a:ext cx="11734800" cy="3562350"/>
          </a:xfrm>
          <a:prstGeom prst="rect">
            <a:avLst/>
          </a:prstGeom>
        </p:spPr>
      </p:pic>
    </p:spTree>
    <p:extLst>
      <p:ext uri="{BB962C8B-B14F-4D97-AF65-F5344CB8AC3E}">
        <p14:creationId xmlns:p14="http://schemas.microsoft.com/office/powerpoint/2010/main" val="19068550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2995" y="255373"/>
            <a:ext cx="8643201" cy="2400657"/>
          </a:xfrm>
          <a:prstGeom prst="rect">
            <a:avLst/>
          </a:prstGeom>
          <a:noFill/>
        </p:spPr>
        <p:txBody>
          <a:bodyPr wrap="square" rtlCol="0">
            <a:spAutoFit/>
          </a:bodyPr>
          <a:lstStyle/>
          <a:p>
            <a:r>
              <a:rPr lang="en-US" sz="9600" b="1" dirty="0"/>
              <a:t>Code</a:t>
            </a:r>
            <a:br>
              <a:rPr lang="en-US" sz="9600" b="1" dirty="0"/>
            </a:br>
            <a:r>
              <a:rPr lang="en-US" dirty="0" smtClean="0">
                <a:solidFill>
                  <a:srgbClr val="FF0000"/>
                </a:solidFill>
              </a:rPr>
              <a:t>describe_keypoints.cpp</a:t>
            </a:r>
            <a:endParaRPr lang="en-US" dirty="0">
              <a:solidFill>
                <a:srgbClr val="FF0000"/>
              </a:solidFill>
            </a:endParaRPr>
          </a:p>
          <a:p>
            <a:endParaRPr lang="en-US" dirty="0" smtClean="0">
              <a:solidFill>
                <a:srgbClr val="FF0000"/>
              </a:solidFill>
            </a:endParaRPr>
          </a:p>
          <a:p>
            <a:r>
              <a:rPr lang="en-US" dirty="0" smtClean="0">
                <a:solidFill>
                  <a:srgbClr val="FF0000"/>
                </a:solidFill>
              </a:rPr>
              <a:t>Source: https</a:t>
            </a:r>
            <a:r>
              <a:rPr lang="en-US" dirty="0">
                <a:solidFill>
                  <a:srgbClr val="FF0000"/>
                </a:solidFill>
              </a:rPr>
              <a:t>://www.mdpi.com/1424-8220/20/15/4343/pdf</a:t>
            </a:r>
            <a:endParaRPr lang="en-US" dirty="0" smtClean="0">
              <a:solidFill>
                <a:srgbClr val="FF0000"/>
              </a:solidFill>
            </a:endParaRPr>
          </a:p>
        </p:txBody>
      </p:sp>
      <p:pic>
        <p:nvPicPr>
          <p:cNvPr id="4" name="Picture 3"/>
          <p:cNvPicPr>
            <a:picLocks noChangeAspect="1"/>
          </p:cNvPicPr>
          <p:nvPr/>
        </p:nvPicPr>
        <p:blipFill>
          <a:blip r:embed="rId2"/>
          <a:stretch>
            <a:fillRect/>
          </a:stretch>
        </p:blipFill>
        <p:spPr>
          <a:xfrm>
            <a:off x="172995" y="2870017"/>
            <a:ext cx="11493727" cy="2875584"/>
          </a:xfrm>
          <a:prstGeom prst="rect">
            <a:avLst/>
          </a:prstGeom>
        </p:spPr>
      </p:pic>
    </p:spTree>
    <p:extLst>
      <p:ext uri="{BB962C8B-B14F-4D97-AF65-F5344CB8AC3E}">
        <p14:creationId xmlns:p14="http://schemas.microsoft.com/office/powerpoint/2010/main" val="42427657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1670" y="159391"/>
            <a:ext cx="11341915" cy="2708434"/>
          </a:xfrm>
          <a:prstGeom prst="rect">
            <a:avLst/>
          </a:prstGeom>
          <a:noFill/>
        </p:spPr>
        <p:txBody>
          <a:bodyPr wrap="square" rtlCol="0">
            <a:spAutoFit/>
          </a:bodyPr>
          <a:lstStyle/>
          <a:p>
            <a:r>
              <a:rPr lang="en-US" sz="4400" dirty="0">
                <a:hlinkClick r:id="rId2" action="ppaction://hlinkfile"/>
              </a:rPr>
              <a:t>05. Descriptor Matching</a:t>
            </a:r>
            <a:r>
              <a:rPr lang="en-US" dirty="0"/>
              <a:t/>
            </a:r>
            <a:br>
              <a:rPr lang="en-US" dirty="0"/>
            </a:br>
            <a:endParaRPr lang="en-US" dirty="0" smtClean="0"/>
          </a:p>
          <a:p>
            <a:pPr marL="285750" indent="-285750">
              <a:buFont typeface="Wingdings" panose="05000000000000000000" pitchFamily="2" charset="2"/>
              <a:buChar char="ü"/>
            </a:pPr>
            <a:r>
              <a:rPr lang="en-US" dirty="0" smtClean="0"/>
              <a:t>you </a:t>
            </a:r>
            <a:r>
              <a:rPr lang="en-US" dirty="0"/>
              <a:t>need to implement a suitable similarity measure so that your tracking algorithm can uniquely assign </a:t>
            </a:r>
            <a:r>
              <a:rPr lang="en-US" dirty="0" err="1"/>
              <a:t>keypoint</a:t>
            </a:r>
            <a:r>
              <a:rPr lang="en-US" dirty="0"/>
              <a:t> pairs. </a:t>
            </a:r>
            <a:endParaRPr lang="en-US" dirty="0" smtClean="0"/>
          </a:p>
          <a:p>
            <a:pPr marL="285750" indent="-285750">
              <a:buFont typeface="Wingdings" panose="05000000000000000000" pitchFamily="2" charset="2"/>
              <a:buChar char="ü"/>
            </a:pPr>
            <a:endParaRPr lang="en-US" dirty="0"/>
          </a:p>
          <a:p>
            <a:pPr marL="285750" indent="-285750">
              <a:buFont typeface="Wingdings" panose="05000000000000000000" pitchFamily="2" charset="2"/>
              <a:buChar char="ü"/>
            </a:pPr>
            <a:endParaRPr lang="en-US" dirty="0" smtClean="0"/>
          </a:p>
          <a:p>
            <a:pPr marL="285750" indent="-285750">
              <a:buFont typeface="Wingdings" panose="05000000000000000000" pitchFamily="2" charset="2"/>
              <a:buChar char="ü"/>
            </a:pPr>
            <a:endParaRPr lang="en-US" dirty="0"/>
          </a:p>
          <a:p>
            <a:pPr marL="285750" indent="-285750">
              <a:buFont typeface="Wingdings" panose="05000000000000000000" pitchFamily="2" charset="2"/>
              <a:buChar char="ü"/>
            </a:pPr>
            <a:endParaRPr lang="en-US" dirty="0"/>
          </a:p>
        </p:txBody>
      </p:sp>
      <p:pic>
        <p:nvPicPr>
          <p:cNvPr id="1026" name="Picture 2" descr="https://video.udacity-data.com/topher/2020/September/5f5b8a78_17/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3865" y="1614276"/>
            <a:ext cx="4910472" cy="3817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954473" y="5603846"/>
            <a:ext cx="4479721" cy="923330"/>
          </a:xfrm>
          <a:prstGeom prst="rect">
            <a:avLst/>
          </a:prstGeom>
          <a:noFill/>
          <a:ln>
            <a:solidFill>
              <a:srgbClr val="FF0000"/>
            </a:solidFill>
          </a:ln>
        </p:spPr>
        <p:txBody>
          <a:bodyPr wrap="square" rtlCol="0">
            <a:spAutoFit/>
          </a:bodyPr>
          <a:lstStyle/>
          <a:p>
            <a:r>
              <a:rPr lang="en-US" dirty="0"/>
              <a:t>In the case of a binary descriptor who consists only of ones and zeros, the best (and fastest) measure to use is the Hamming </a:t>
            </a:r>
            <a:r>
              <a:rPr lang="en-US" dirty="0" smtClean="0"/>
              <a:t>distance</a:t>
            </a:r>
            <a:endParaRPr lang="en-US" dirty="0"/>
          </a:p>
        </p:txBody>
      </p:sp>
      <p:cxnSp>
        <p:nvCxnSpPr>
          <p:cNvPr id="9" name="Straight Arrow Connector 8"/>
          <p:cNvCxnSpPr/>
          <p:nvPr/>
        </p:nvCxnSpPr>
        <p:spPr>
          <a:xfrm flipV="1">
            <a:off x="7331978" y="4613945"/>
            <a:ext cx="511728" cy="973123"/>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2179062" y="1577004"/>
            <a:ext cx="1936765" cy="11548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Descriptor </a:t>
            </a:r>
            <a:r>
              <a:rPr lang="en-US" sz="2000" b="1" dirty="0" smtClean="0">
                <a:solidFill>
                  <a:schemeClr val="tx1"/>
                </a:solidFill>
              </a:rPr>
              <a:t>Matching</a:t>
            </a:r>
            <a:endParaRPr lang="en-US" sz="2000" b="1" dirty="0">
              <a:solidFill>
                <a:schemeClr val="tx1"/>
              </a:solidFill>
            </a:endParaRPr>
          </a:p>
        </p:txBody>
      </p:sp>
      <p:sp>
        <p:nvSpPr>
          <p:cNvPr id="12" name="Oval 11"/>
          <p:cNvSpPr/>
          <p:nvPr/>
        </p:nvSpPr>
        <p:spPr>
          <a:xfrm>
            <a:off x="297305" y="2524635"/>
            <a:ext cx="1484537" cy="10242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BFMatcher</a:t>
            </a:r>
            <a:r>
              <a:rPr lang="en-US" sz="1400" dirty="0" smtClean="0"/>
              <a:t/>
            </a:r>
            <a:br>
              <a:rPr lang="en-US" sz="1400" dirty="0" smtClean="0"/>
            </a:br>
            <a:r>
              <a:rPr lang="en-US" sz="1400" dirty="0" err="1" smtClean="0"/>
              <a:t>BruteForce</a:t>
            </a:r>
            <a:endParaRPr lang="en-US" sz="1400" b="1" dirty="0">
              <a:solidFill>
                <a:schemeClr val="tx1"/>
              </a:solidFill>
            </a:endParaRPr>
          </a:p>
        </p:txBody>
      </p:sp>
      <p:sp>
        <p:nvSpPr>
          <p:cNvPr id="15" name="Oval 14"/>
          <p:cNvSpPr/>
          <p:nvPr/>
        </p:nvSpPr>
        <p:spPr>
          <a:xfrm>
            <a:off x="4513048" y="2524410"/>
            <a:ext cx="1561881" cy="10705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FLANN</a:t>
            </a:r>
            <a:br>
              <a:rPr lang="en-US" sz="2000" dirty="0" smtClean="0"/>
            </a:br>
            <a:r>
              <a:rPr lang="en-US" sz="2000" dirty="0" smtClean="0"/>
              <a:t>KD tree</a:t>
            </a:r>
            <a:endParaRPr lang="en-US" sz="2000" b="1" dirty="0">
              <a:solidFill>
                <a:schemeClr val="tx1"/>
              </a:solidFill>
            </a:endParaRPr>
          </a:p>
        </p:txBody>
      </p:sp>
      <p:pic>
        <p:nvPicPr>
          <p:cNvPr id="1028" name="Picture 4" descr="https://video.udacity-data.com/topher/2020/September/5f5b8aeb_19/1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118" y="4658450"/>
            <a:ext cx="4690232" cy="2170607"/>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p:cNvCxnSpPr>
            <a:stCxn id="11" idx="3"/>
            <a:endCxn id="12" idx="6"/>
          </p:cNvCxnSpPr>
          <p:nvPr/>
        </p:nvCxnSpPr>
        <p:spPr>
          <a:xfrm flipH="1">
            <a:off x="1781842" y="2562760"/>
            <a:ext cx="680853" cy="473987"/>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1" idx="5"/>
            <a:endCxn id="15" idx="2"/>
          </p:cNvCxnSpPr>
          <p:nvPr/>
        </p:nvCxnSpPr>
        <p:spPr>
          <a:xfrm>
            <a:off x="3832194" y="2562760"/>
            <a:ext cx="680854" cy="496944"/>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51670" y="3679879"/>
            <a:ext cx="6862195" cy="923330"/>
          </a:xfrm>
          <a:prstGeom prst="rect">
            <a:avLst/>
          </a:prstGeom>
          <a:noFill/>
        </p:spPr>
        <p:txBody>
          <a:bodyPr wrap="square" rtlCol="0">
            <a:spAutoFit/>
          </a:bodyPr>
          <a:lstStyle/>
          <a:p>
            <a:r>
              <a:rPr lang="en-US" dirty="0" smtClean="0"/>
              <a:t>Both </a:t>
            </a:r>
            <a:r>
              <a:rPr lang="en-US" dirty="0" err="1" smtClean="0"/>
              <a:t>BFMatching</a:t>
            </a:r>
            <a:r>
              <a:rPr lang="en-US" dirty="0" smtClean="0"/>
              <a:t> and FLANN accept a descriptor distance threshold T which is used to limit the number of matches to the ‘good’ ones and discard matches where the respective pairs are no correspondences.</a:t>
            </a:r>
            <a:endParaRPr lang="en-US" dirty="0"/>
          </a:p>
        </p:txBody>
      </p:sp>
    </p:spTree>
    <p:extLst>
      <p:ext uri="{BB962C8B-B14F-4D97-AF65-F5344CB8AC3E}">
        <p14:creationId xmlns:p14="http://schemas.microsoft.com/office/powerpoint/2010/main" val="2164068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1670" y="159391"/>
            <a:ext cx="11341915" cy="1877437"/>
          </a:xfrm>
          <a:prstGeom prst="rect">
            <a:avLst/>
          </a:prstGeom>
          <a:noFill/>
        </p:spPr>
        <p:txBody>
          <a:bodyPr wrap="square" rtlCol="0">
            <a:spAutoFit/>
          </a:bodyPr>
          <a:lstStyle/>
          <a:p>
            <a:r>
              <a:rPr lang="en-US" sz="4400" dirty="0">
                <a:hlinkClick r:id="rId2" action="ppaction://hlinkfile"/>
              </a:rPr>
              <a:t>05. Descriptor </a:t>
            </a:r>
            <a:r>
              <a:rPr lang="en-US" sz="4400" dirty="0" smtClean="0">
                <a:hlinkClick r:id="rId2" action="ppaction://hlinkfile"/>
              </a:rPr>
              <a:t>Matching</a:t>
            </a:r>
            <a:r>
              <a:rPr lang="en-US" sz="4400" dirty="0" smtClean="0"/>
              <a:t> (</a:t>
            </a:r>
            <a:r>
              <a:rPr lang="en-US" sz="4400" b="1" dirty="0"/>
              <a:t>Selecting </a:t>
            </a:r>
            <a:r>
              <a:rPr lang="en-US" sz="4400" b="1" dirty="0" smtClean="0"/>
              <a:t>Matches</a:t>
            </a:r>
            <a:r>
              <a:rPr lang="en-US" sz="4400" dirty="0" smtClean="0"/>
              <a:t>)</a:t>
            </a:r>
            <a:r>
              <a:rPr lang="en-US" dirty="0"/>
              <a:t/>
            </a:r>
            <a:br>
              <a:rPr lang="en-US" dirty="0"/>
            </a:br>
            <a:endParaRPr lang="en-US" dirty="0" smtClean="0"/>
          </a:p>
          <a:p>
            <a:pPr marL="285750" indent="-285750">
              <a:buFont typeface="Wingdings" panose="05000000000000000000" pitchFamily="2" charset="2"/>
              <a:buChar char="ü"/>
            </a:pPr>
            <a:endParaRPr lang="en-US" dirty="0" smtClean="0"/>
          </a:p>
          <a:p>
            <a:pPr marL="285750" indent="-285750">
              <a:buFont typeface="Wingdings" panose="05000000000000000000" pitchFamily="2" charset="2"/>
              <a:buChar char="ü"/>
            </a:pPr>
            <a:endParaRPr lang="en-US" dirty="0"/>
          </a:p>
          <a:p>
            <a:pPr marL="285750" indent="-285750">
              <a:buFont typeface="Wingdings" panose="05000000000000000000" pitchFamily="2" charset="2"/>
              <a:buChar char="ü"/>
            </a:pPr>
            <a:endParaRPr lang="en-US" dirty="0"/>
          </a:p>
        </p:txBody>
      </p:sp>
      <p:pic>
        <p:nvPicPr>
          <p:cNvPr id="4" name="Picture 3"/>
          <p:cNvPicPr>
            <a:picLocks noChangeAspect="1"/>
          </p:cNvPicPr>
          <p:nvPr/>
        </p:nvPicPr>
        <p:blipFill>
          <a:blip r:embed="rId3"/>
          <a:stretch>
            <a:fillRect/>
          </a:stretch>
        </p:blipFill>
        <p:spPr>
          <a:xfrm>
            <a:off x="6784228" y="1006679"/>
            <a:ext cx="5014606" cy="5603598"/>
          </a:xfrm>
          <a:prstGeom prst="rect">
            <a:avLst/>
          </a:prstGeom>
        </p:spPr>
      </p:pic>
      <p:sp>
        <p:nvSpPr>
          <p:cNvPr id="5" name="TextBox 4"/>
          <p:cNvSpPr txBox="1"/>
          <p:nvPr/>
        </p:nvSpPr>
        <p:spPr>
          <a:xfrm>
            <a:off x="251670" y="1241571"/>
            <a:ext cx="6532558" cy="2936146"/>
          </a:xfrm>
          <a:prstGeom prst="rect">
            <a:avLst/>
          </a:prstGeom>
          <a:noFill/>
        </p:spPr>
        <p:txBody>
          <a:bodyPr wrap="square" rtlCol="0">
            <a:spAutoFit/>
          </a:bodyPr>
          <a:lstStyle/>
          <a:p>
            <a:pPr marL="800100" lvl="1" indent="-342900" fontAlgn="base">
              <a:buFont typeface="+mj-lt"/>
              <a:buAutoNum type="arabicPeriod"/>
            </a:pPr>
            <a:r>
              <a:rPr lang="en-US" dirty="0"/>
              <a:t>For each descriptor in the source image, find one or more best matches in the reference image.</a:t>
            </a:r>
          </a:p>
          <a:p>
            <a:pPr marL="800100" lvl="1" indent="-342900" fontAlgn="base">
              <a:buFont typeface="+mj-lt"/>
              <a:buAutoNum type="arabicPeriod"/>
            </a:pPr>
            <a:r>
              <a:rPr lang="en-US" dirty="0"/>
              <a:t>Switch the order of source and reference image.</a:t>
            </a:r>
          </a:p>
          <a:p>
            <a:pPr marL="800100" lvl="1" indent="-342900" fontAlgn="base">
              <a:buFont typeface="+mj-lt"/>
              <a:buAutoNum type="arabicPeriod"/>
            </a:pPr>
            <a:r>
              <a:rPr lang="en-US" dirty="0"/>
              <a:t>Repeat the matching procedure between source and reference image from step 1.</a:t>
            </a:r>
          </a:p>
          <a:p>
            <a:pPr marL="800100" lvl="1" indent="-342900" fontAlgn="base">
              <a:buFont typeface="+mj-lt"/>
              <a:buAutoNum type="arabicPeriod"/>
            </a:pPr>
            <a:r>
              <a:rPr lang="en-US" dirty="0"/>
              <a:t>Select those </a:t>
            </a:r>
            <a:r>
              <a:rPr lang="en-US" dirty="0" err="1"/>
              <a:t>keypoint</a:t>
            </a:r>
            <a:r>
              <a:rPr lang="en-US" dirty="0"/>
              <a:t> pairs whose descriptors are best matches in both directions.</a:t>
            </a:r>
          </a:p>
          <a:p>
            <a:r>
              <a:rPr lang="en-US" dirty="0"/>
              <a:t> </a:t>
            </a:r>
          </a:p>
          <a:p>
            <a:pPr marL="285750" indent="-285750">
              <a:buFont typeface="Wingdings" panose="05000000000000000000" pitchFamily="2" charset="2"/>
              <a:buChar char="ü"/>
            </a:pPr>
            <a:endParaRPr lang="en-US" dirty="0"/>
          </a:p>
          <a:p>
            <a:endParaRPr lang="en-US" dirty="0"/>
          </a:p>
        </p:txBody>
      </p:sp>
    </p:spTree>
    <p:extLst>
      <p:ext uri="{BB962C8B-B14F-4D97-AF65-F5344CB8AC3E}">
        <p14:creationId xmlns:p14="http://schemas.microsoft.com/office/powerpoint/2010/main" val="30212506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1670" y="159391"/>
            <a:ext cx="11341915" cy="3693319"/>
          </a:xfrm>
          <a:prstGeom prst="rect">
            <a:avLst/>
          </a:prstGeom>
          <a:noFill/>
        </p:spPr>
        <p:txBody>
          <a:bodyPr wrap="square" rtlCol="0">
            <a:spAutoFit/>
          </a:bodyPr>
          <a:lstStyle/>
          <a:p>
            <a:r>
              <a:rPr lang="en-US" sz="4400" dirty="0">
                <a:hlinkClick r:id="rId2" action="ppaction://hlinkfile"/>
              </a:rPr>
              <a:t>05. Descriptor </a:t>
            </a:r>
            <a:r>
              <a:rPr lang="en-US" sz="4400" dirty="0" smtClean="0">
                <a:hlinkClick r:id="rId2" action="ppaction://hlinkfile"/>
              </a:rPr>
              <a:t>Matching</a:t>
            </a:r>
            <a:r>
              <a:rPr lang="en-US" sz="4400" dirty="0" smtClean="0"/>
              <a:t> (</a:t>
            </a:r>
            <a:r>
              <a:rPr lang="en-US" sz="4400" b="1" dirty="0"/>
              <a:t>Selecting </a:t>
            </a:r>
            <a:r>
              <a:rPr lang="en-US" sz="4400" b="1" dirty="0" smtClean="0"/>
              <a:t>Matches</a:t>
            </a:r>
            <a:r>
              <a:rPr lang="en-US" sz="4400" dirty="0" smtClean="0"/>
              <a:t>)</a:t>
            </a:r>
            <a:r>
              <a:rPr lang="en-US" dirty="0"/>
              <a:t/>
            </a:r>
            <a:br>
              <a:rPr lang="en-US" dirty="0"/>
            </a:br>
            <a:r>
              <a:rPr lang="en-US" sz="2800" dirty="0" smtClean="0"/>
              <a:t>K-Nearest Neighbor Algorithm</a:t>
            </a:r>
            <a:endParaRPr lang="en-US" sz="2800" dirty="0"/>
          </a:p>
          <a:p>
            <a:r>
              <a:rPr lang="en-US" dirty="0"/>
              <a:t> A very efficient way of lowering the number of false positives is to compute the </a:t>
            </a:r>
            <a:r>
              <a:rPr lang="en-US" i="1" dirty="0"/>
              <a:t>nearest neighbor distance ratio</a:t>
            </a:r>
            <a:r>
              <a:rPr lang="en-US" dirty="0"/>
              <a:t> for each </a:t>
            </a:r>
            <a:r>
              <a:rPr lang="en-US" dirty="0" err="1"/>
              <a:t>keypoint</a:t>
            </a:r>
            <a:r>
              <a:rPr lang="en-US" dirty="0"/>
              <a:t>. This method has been originally proposed by D. Lowe in the 1999 paper on SIFT. The main idea is to not apply the threshold on the SSD directly. Instead, for each </a:t>
            </a:r>
            <a:r>
              <a:rPr lang="en-US" dirty="0" err="1"/>
              <a:t>keypoint</a:t>
            </a:r>
            <a:r>
              <a:rPr lang="en-US" dirty="0"/>
              <a:t> in the source image, the two best matches are located in the reference image and the ratio between the descriptor distances is computed. Then, a threshold is applied to the ratio to sort out ambiguous matches. The figure below illustrates the principle.</a:t>
            </a:r>
            <a:endParaRPr lang="en-US" dirty="0" smtClean="0"/>
          </a:p>
          <a:p>
            <a:pPr marL="285750" indent="-285750">
              <a:buFont typeface="Wingdings" panose="05000000000000000000" pitchFamily="2" charset="2"/>
              <a:buChar char="ü"/>
            </a:pPr>
            <a:endParaRPr lang="en-US" dirty="0"/>
          </a:p>
          <a:p>
            <a:pPr marL="285750" indent="-285750">
              <a:buFont typeface="Wingdings" panose="05000000000000000000" pitchFamily="2" charset="2"/>
              <a:buChar char="ü"/>
            </a:pPr>
            <a:endParaRPr lang="en-US" dirty="0" smtClean="0"/>
          </a:p>
          <a:p>
            <a:pPr marL="285750" indent="-285750">
              <a:buFont typeface="Wingdings" panose="05000000000000000000" pitchFamily="2" charset="2"/>
              <a:buChar char="ü"/>
            </a:pPr>
            <a:endParaRPr lang="en-US" dirty="0"/>
          </a:p>
          <a:p>
            <a:pPr marL="285750" indent="-285750">
              <a:buFont typeface="Wingdings" panose="05000000000000000000" pitchFamily="2" charset="2"/>
              <a:buChar char="ü"/>
            </a:pPr>
            <a:endParaRPr lang="en-US" dirty="0"/>
          </a:p>
        </p:txBody>
      </p:sp>
      <p:pic>
        <p:nvPicPr>
          <p:cNvPr id="4" name="Picture 3"/>
          <p:cNvPicPr>
            <a:picLocks noChangeAspect="1"/>
          </p:cNvPicPr>
          <p:nvPr/>
        </p:nvPicPr>
        <p:blipFill>
          <a:blip r:embed="rId3"/>
          <a:stretch>
            <a:fillRect/>
          </a:stretch>
        </p:blipFill>
        <p:spPr>
          <a:xfrm>
            <a:off x="5288691" y="2642783"/>
            <a:ext cx="6600954" cy="4116363"/>
          </a:xfrm>
          <a:prstGeom prst="rect">
            <a:avLst/>
          </a:prstGeom>
        </p:spPr>
      </p:pic>
      <p:sp>
        <p:nvSpPr>
          <p:cNvPr id="5" name="TextBox 4"/>
          <p:cNvSpPr txBox="1"/>
          <p:nvPr/>
        </p:nvSpPr>
        <p:spPr>
          <a:xfrm>
            <a:off x="251670" y="3072714"/>
            <a:ext cx="4443898" cy="2862322"/>
          </a:xfrm>
          <a:prstGeom prst="rect">
            <a:avLst/>
          </a:prstGeom>
          <a:noFill/>
        </p:spPr>
        <p:txBody>
          <a:bodyPr wrap="square" rtlCol="0">
            <a:spAutoFit/>
          </a:bodyPr>
          <a:lstStyle/>
          <a:p>
            <a:pPr marL="285750" indent="-285750">
              <a:buFont typeface="Wingdings" panose="05000000000000000000" pitchFamily="2" charset="2"/>
              <a:buChar char="ü"/>
            </a:pPr>
            <a:r>
              <a:rPr lang="en-US" dirty="0" smtClean="0"/>
              <a:t>Descriptors must be unique otherwise they are not Descriptors.</a:t>
            </a:r>
          </a:p>
          <a:p>
            <a:pPr marL="285750" indent="-285750">
              <a:buFont typeface="Wingdings" panose="05000000000000000000" pitchFamily="2" charset="2"/>
              <a:buChar char="ü"/>
            </a:pPr>
            <a:endParaRPr lang="en-US" dirty="0"/>
          </a:p>
          <a:p>
            <a:pPr marL="285750" indent="-285750">
              <a:buFont typeface="Wingdings" panose="05000000000000000000" pitchFamily="2" charset="2"/>
              <a:buChar char="ü"/>
            </a:pPr>
            <a:r>
              <a:rPr lang="en-US" dirty="0" smtClean="0"/>
              <a:t>To lower number of descriptors, we choose descriptors in which the distance between 2 nearest matches is high whatever the distance between each of them to the ref. </a:t>
            </a:r>
            <a:r>
              <a:rPr lang="en-US" dirty="0" err="1" smtClean="0"/>
              <a:t>desc</a:t>
            </a:r>
            <a:r>
              <a:rPr lang="en-US" dirty="0" smtClean="0"/>
              <a:t>.</a:t>
            </a:r>
          </a:p>
          <a:p>
            <a:pPr marL="285750" indent="-285750">
              <a:buFont typeface="Wingdings" panose="05000000000000000000" pitchFamily="2" charset="2"/>
              <a:buChar char="ü"/>
            </a:pPr>
            <a:endParaRPr lang="en-US" dirty="0"/>
          </a:p>
          <a:p>
            <a:pPr marL="285750" indent="-285750">
              <a:buFont typeface="Wingdings" panose="05000000000000000000" pitchFamily="2" charset="2"/>
              <a:buChar char="ü"/>
            </a:pPr>
            <a:r>
              <a:rPr lang="en-US" dirty="0" smtClean="0"/>
              <a:t>This what we called K-NN  </a:t>
            </a:r>
            <a:endParaRPr lang="en-US" dirty="0"/>
          </a:p>
        </p:txBody>
      </p:sp>
    </p:spTree>
    <p:extLst>
      <p:ext uri="{BB962C8B-B14F-4D97-AF65-F5344CB8AC3E}">
        <p14:creationId xmlns:p14="http://schemas.microsoft.com/office/powerpoint/2010/main" val="2511955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3902" y="181155"/>
            <a:ext cx="7375585" cy="4893647"/>
          </a:xfrm>
          <a:prstGeom prst="rect">
            <a:avLst/>
          </a:prstGeom>
          <a:noFill/>
        </p:spPr>
        <p:txBody>
          <a:bodyPr wrap="square" rtlCol="0">
            <a:spAutoFit/>
          </a:bodyPr>
          <a:lstStyle/>
          <a:p>
            <a:r>
              <a:rPr lang="en-US" sz="9600" b="1" dirty="0"/>
              <a:t>Code</a:t>
            </a:r>
            <a:br>
              <a:rPr lang="en-US" sz="9600" b="1" dirty="0"/>
            </a:br>
            <a:r>
              <a:rPr lang="en-US" dirty="0" smtClean="0">
                <a:solidFill>
                  <a:srgbClr val="FF0000"/>
                </a:solidFill>
              </a:rPr>
              <a:t>descriptor_matching.cpp</a:t>
            </a:r>
          </a:p>
          <a:p>
            <a:r>
              <a:rPr lang="en-US" dirty="0" smtClean="0">
                <a:solidFill>
                  <a:srgbClr val="FF0000"/>
                </a:solidFill>
              </a:rPr>
              <a:t>Results: </a:t>
            </a:r>
          </a:p>
          <a:p>
            <a:pPr marL="742950" lvl="1" indent="-285750">
              <a:buFont typeface="Wingdings" panose="05000000000000000000" pitchFamily="2" charset="2"/>
              <a:buChar char="ü"/>
            </a:pPr>
            <a:r>
              <a:rPr lang="en-US" dirty="0"/>
              <a:t>BF matching cross-check=0 (NN) with n=100 matches in 8.10582 </a:t>
            </a:r>
            <a:r>
              <a:rPr lang="en-US" dirty="0" err="1" smtClean="0"/>
              <a:t>ms</a:t>
            </a:r>
            <a:endParaRPr lang="en-US" dirty="0" smtClean="0"/>
          </a:p>
          <a:p>
            <a:pPr marL="742950" lvl="1" indent="-285750">
              <a:buFont typeface="Wingdings" panose="05000000000000000000" pitchFamily="2" charset="2"/>
              <a:buChar char="ü"/>
            </a:pPr>
            <a:endParaRPr lang="en-US" dirty="0"/>
          </a:p>
          <a:p>
            <a:pPr marL="742950" lvl="1" indent="-285750">
              <a:buFont typeface="Wingdings" panose="05000000000000000000" pitchFamily="2" charset="2"/>
              <a:buChar char="ü"/>
            </a:pPr>
            <a:endParaRPr lang="en-US" dirty="0" smtClean="0"/>
          </a:p>
          <a:p>
            <a:pPr marL="742950" lvl="1" indent="-285750">
              <a:buFont typeface="Wingdings" panose="05000000000000000000" pitchFamily="2" charset="2"/>
              <a:buChar char="ü"/>
            </a:pPr>
            <a:endParaRPr lang="en-US" dirty="0"/>
          </a:p>
          <a:p>
            <a:pPr marL="742950" lvl="1" indent="-285750">
              <a:buFont typeface="Wingdings" panose="05000000000000000000" pitchFamily="2" charset="2"/>
              <a:buChar char="ü"/>
            </a:pPr>
            <a:endParaRPr lang="en-US" dirty="0" smtClean="0"/>
          </a:p>
          <a:p>
            <a:pPr marL="742950" lvl="1" indent="-285750">
              <a:buFont typeface="Wingdings" panose="05000000000000000000" pitchFamily="2" charset="2"/>
              <a:buChar char="ü"/>
            </a:pPr>
            <a:endParaRPr lang="en-US" dirty="0"/>
          </a:p>
          <a:p>
            <a:pPr marL="742950" lvl="1" indent="-285750">
              <a:buFont typeface="Wingdings" panose="05000000000000000000" pitchFamily="2" charset="2"/>
              <a:buChar char="ü"/>
            </a:pPr>
            <a:endParaRPr lang="en-US" dirty="0" smtClean="0"/>
          </a:p>
          <a:p>
            <a:pPr marL="742950" lvl="1" indent="-285750">
              <a:buFont typeface="Wingdings" panose="05000000000000000000" pitchFamily="2" charset="2"/>
              <a:buChar char="ü"/>
            </a:pPr>
            <a:endParaRPr lang="en-US" dirty="0"/>
          </a:p>
          <a:p>
            <a:pPr marL="742950" lvl="1" indent="-285750">
              <a:buFont typeface="Wingdings" panose="05000000000000000000" pitchFamily="2" charset="2"/>
              <a:buChar char="ü"/>
            </a:pPr>
            <a:endParaRPr lang="en-US" dirty="0" smtClean="0"/>
          </a:p>
          <a:p>
            <a:pPr marL="742950" lvl="1" indent="-285750">
              <a:buFont typeface="Wingdings" panose="05000000000000000000" pitchFamily="2" charset="2"/>
              <a:buChar char="ü"/>
            </a:pPr>
            <a:r>
              <a:rPr lang="en-US" dirty="0" smtClean="0"/>
              <a:t>Try other combinations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37" y="2517337"/>
            <a:ext cx="12028098" cy="1815836"/>
          </a:xfrm>
          <a:prstGeom prst="rect">
            <a:avLst/>
          </a:prstGeom>
        </p:spPr>
      </p:pic>
    </p:spTree>
    <p:extLst>
      <p:ext uri="{BB962C8B-B14F-4D97-AF65-F5344CB8AC3E}">
        <p14:creationId xmlns:p14="http://schemas.microsoft.com/office/powerpoint/2010/main" val="3878927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Time To Collusion Calculation</a:t>
            </a:r>
            <a:endParaRPr lang="en-US" dirty="0"/>
          </a:p>
        </p:txBody>
      </p:sp>
      <p:sp>
        <p:nvSpPr>
          <p:cNvPr id="3" name="Subtitle 2"/>
          <p:cNvSpPr>
            <a:spLocks noGrp="1"/>
          </p:cNvSpPr>
          <p:nvPr>
            <p:ph type="subTitle" idx="1"/>
          </p:nvPr>
        </p:nvSpPr>
        <p:spPr/>
        <p:txBody>
          <a:bodyPr/>
          <a:lstStyle/>
          <a:p>
            <a:r>
              <a:rPr lang="en-US" dirty="0" smtClean="0"/>
              <a:t>Camera – Lidar </a:t>
            </a:r>
            <a:r>
              <a:rPr lang="en-US" dirty="0"/>
              <a:t>–</a:t>
            </a:r>
            <a:r>
              <a:rPr lang="en-US" dirty="0" smtClean="0"/>
              <a:t> Fusion</a:t>
            </a:r>
            <a:endParaRPr lang="en-US" dirty="0"/>
          </a:p>
        </p:txBody>
      </p:sp>
    </p:spTree>
    <p:extLst>
      <p:ext uri="{BB962C8B-B14F-4D97-AF65-F5344CB8AC3E}">
        <p14:creationId xmlns:p14="http://schemas.microsoft.com/office/powerpoint/2010/main" val="32106858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rmAutofit/>
          </a:bodyPr>
          <a:lstStyle/>
          <a:p>
            <a:r>
              <a:rPr lang="en-US" dirty="0"/>
              <a:t>The Math Behind Time-to-Collision (TTC</a:t>
            </a:r>
            <a:r>
              <a:rPr lang="en-US" dirty="0" smtClean="0"/>
              <a:t>)</a:t>
            </a:r>
            <a:endParaRPr lang="en-US" dirty="0"/>
          </a:p>
        </p:txBody>
      </p:sp>
      <p:pic>
        <p:nvPicPr>
          <p:cNvPr id="3" name="Picture 2"/>
          <p:cNvPicPr>
            <a:picLocks noChangeAspect="1"/>
          </p:cNvPicPr>
          <p:nvPr/>
        </p:nvPicPr>
        <p:blipFill>
          <a:blip r:embed="rId2"/>
          <a:stretch>
            <a:fillRect/>
          </a:stretch>
        </p:blipFill>
        <p:spPr>
          <a:xfrm>
            <a:off x="78717" y="1191702"/>
            <a:ext cx="5830377" cy="2869816"/>
          </a:xfrm>
          <a:prstGeom prst="rect">
            <a:avLst/>
          </a:prstGeom>
        </p:spPr>
      </p:pic>
      <p:pic>
        <p:nvPicPr>
          <p:cNvPr id="4" name="Picture 3"/>
          <p:cNvPicPr>
            <a:picLocks noChangeAspect="1"/>
          </p:cNvPicPr>
          <p:nvPr/>
        </p:nvPicPr>
        <p:blipFill>
          <a:blip r:embed="rId3"/>
          <a:stretch>
            <a:fillRect/>
          </a:stretch>
        </p:blipFill>
        <p:spPr>
          <a:xfrm>
            <a:off x="5987811" y="3926972"/>
            <a:ext cx="5997425" cy="2931028"/>
          </a:xfrm>
          <a:prstGeom prst="rect">
            <a:avLst/>
          </a:prstGeom>
        </p:spPr>
      </p:pic>
      <p:sp>
        <p:nvSpPr>
          <p:cNvPr id="8" name="Rectangle 7"/>
          <p:cNvSpPr/>
          <p:nvPr/>
        </p:nvSpPr>
        <p:spPr>
          <a:xfrm>
            <a:off x="6288657" y="4175185"/>
            <a:ext cx="4442603" cy="9661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a:stretch>
            <a:fillRect/>
          </a:stretch>
        </p:blipFill>
        <p:spPr>
          <a:xfrm>
            <a:off x="161115" y="4408099"/>
            <a:ext cx="5210175" cy="2286000"/>
          </a:xfrm>
          <a:prstGeom prst="rect">
            <a:avLst/>
          </a:prstGeom>
        </p:spPr>
      </p:pic>
      <p:sp>
        <p:nvSpPr>
          <p:cNvPr id="10" name="Right Arrow 9"/>
          <p:cNvSpPr/>
          <p:nvPr/>
        </p:nvSpPr>
        <p:spPr>
          <a:xfrm rot="10116082">
            <a:off x="4198625" y="4531733"/>
            <a:ext cx="2058632" cy="523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5"/>
          <a:stretch>
            <a:fillRect/>
          </a:stretch>
        </p:blipFill>
        <p:spPr>
          <a:xfrm>
            <a:off x="6369530" y="1107572"/>
            <a:ext cx="5086350" cy="2819400"/>
          </a:xfrm>
          <a:prstGeom prst="rect">
            <a:avLst/>
          </a:prstGeom>
        </p:spPr>
      </p:pic>
      <p:sp>
        <p:nvSpPr>
          <p:cNvPr id="7" name="TextBox 6"/>
          <p:cNvSpPr txBox="1"/>
          <p:nvPr/>
        </p:nvSpPr>
        <p:spPr>
          <a:xfrm>
            <a:off x="7910423" y="1063953"/>
            <a:ext cx="2605177" cy="523220"/>
          </a:xfrm>
          <a:prstGeom prst="rect">
            <a:avLst/>
          </a:prstGeom>
          <a:noFill/>
        </p:spPr>
        <p:txBody>
          <a:bodyPr wrap="square" rtlCol="0">
            <a:spAutoFit/>
          </a:bodyPr>
          <a:lstStyle/>
          <a:p>
            <a:r>
              <a:rPr lang="en-US" sz="2800" b="1" dirty="0" smtClean="0"/>
              <a:t>Motion Models</a:t>
            </a:r>
            <a:endParaRPr lang="en-US" sz="2800" b="1" dirty="0"/>
          </a:p>
        </p:txBody>
      </p:sp>
    </p:spTree>
    <p:extLst>
      <p:ext uri="{BB962C8B-B14F-4D97-AF65-F5344CB8AC3E}">
        <p14:creationId xmlns:p14="http://schemas.microsoft.com/office/powerpoint/2010/main" val="25310365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81154" y="0"/>
            <a:ext cx="9792048" cy="6858000"/>
          </a:xfrm>
          <a:prstGeom prst="rect">
            <a:avLst/>
          </a:prstGeom>
        </p:spPr>
      </p:pic>
    </p:spTree>
    <p:extLst>
      <p:ext uri="{BB962C8B-B14F-4D97-AF65-F5344CB8AC3E}">
        <p14:creationId xmlns:p14="http://schemas.microsoft.com/office/powerpoint/2010/main" val="364032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184557" y="1132514"/>
            <a:ext cx="11845255" cy="2845503"/>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p>
        </p:txBody>
      </p:sp>
      <p:sp>
        <p:nvSpPr>
          <p:cNvPr id="14" name="Rounded Rectangle 13"/>
          <p:cNvSpPr/>
          <p:nvPr/>
        </p:nvSpPr>
        <p:spPr>
          <a:xfrm>
            <a:off x="5355814" y="1457808"/>
            <a:ext cx="5193102" cy="203011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p>
        </p:txBody>
      </p:sp>
      <p:sp>
        <p:nvSpPr>
          <p:cNvPr id="2" name="Title 1"/>
          <p:cNvSpPr>
            <a:spLocks noGrp="1"/>
          </p:cNvSpPr>
          <p:nvPr>
            <p:ph type="title"/>
          </p:nvPr>
        </p:nvSpPr>
        <p:spPr>
          <a:xfrm>
            <a:off x="0" y="0"/>
            <a:ext cx="10515600" cy="1325563"/>
          </a:xfrm>
        </p:spPr>
        <p:txBody>
          <a:bodyPr/>
          <a:lstStyle/>
          <a:p>
            <a:r>
              <a:rPr lang="en-US" dirty="0"/>
              <a:t>Image Features Tracking Block Diagram</a:t>
            </a:r>
          </a:p>
        </p:txBody>
      </p:sp>
      <p:sp>
        <p:nvSpPr>
          <p:cNvPr id="6" name="Rounded Rectangle 5"/>
          <p:cNvSpPr/>
          <p:nvPr/>
        </p:nvSpPr>
        <p:spPr>
          <a:xfrm>
            <a:off x="5931627" y="1857527"/>
            <a:ext cx="1789981" cy="113006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Feature</a:t>
            </a:r>
            <a:br>
              <a:rPr lang="en-US" sz="2400" b="1" dirty="0" smtClean="0"/>
            </a:br>
            <a:r>
              <a:rPr lang="en-US" sz="2400" b="1" dirty="0" smtClean="0"/>
              <a:t>Extraction</a:t>
            </a:r>
            <a:endParaRPr lang="en-US" sz="2400" b="1" dirty="0"/>
          </a:p>
        </p:txBody>
      </p:sp>
      <p:sp>
        <p:nvSpPr>
          <p:cNvPr id="9" name="Rounded Rectangle 8"/>
          <p:cNvSpPr/>
          <p:nvPr/>
        </p:nvSpPr>
        <p:spPr>
          <a:xfrm>
            <a:off x="8120582" y="1857526"/>
            <a:ext cx="1789981" cy="113006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Feature Tracking</a:t>
            </a:r>
          </a:p>
        </p:txBody>
      </p:sp>
      <p:cxnSp>
        <p:nvCxnSpPr>
          <p:cNvPr id="13" name="Straight Arrow Connector 12"/>
          <p:cNvCxnSpPr>
            <a:stCxn id="6" idx="3"/>
            <a:endCxn id="9" idx="1"/>
          </p:cNvCxnSpPr>
          <p:nvPr/>
        </p:nvCxnSpPr>
        <p:spPr>
          <a:xfrm flipV="1">
            <a:off x="7721608" y="2422557"/>
            <a:ext cx="398974"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21" idx="3"/>
            <a:endCxn id="6" idx="1"/>
          </p:cNvCxnSpPr>
          <p:nvPr/>
        </p:nvCxnSpPr>
        <p:spPr>
          <a:xfrm>
            <a:off x="2647123" y="2422555"/>
            <a:ext cx="3284504" cy="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412549" y="3026255"/>
            <a:ext cx="3183147" cy="461665"/>
          </a:xfrm>
          <a:prstGeom prst="rect">
            <a:avLst/>
          </a:prstGeom>
          <a:noFill/>
        </p:spPr>
        <p:txBody>
          <a:bodyPr wrap="square" rtlCol="0">
            <a:spAutoFit/>
          </a:bodyPr>
          <a:lstStyle/>
          <a:p>
            <a:pPr algn="ctr"/>
            <a:r>
              <a:rPr lang="en-US" sz="2400" b="1" dirty="0"/>
              <a:t>Image Processing</a:t>
            </a:r>
          </a:p>
        </p:txBody>
      </p:sp>
      <p:sp>
        <p:nvSpPr>
          <p:cNvPr id="21" name="Rounded Rectangle 20"/>
          <p:cNvSpPr/>
          <p:nvPr/>
        </p:nvSpPr>
        <p:spPr>
          <a:xfrm>
            <a:off x="473267" y="1684996"/>
            <a:ext cx="2173856" cy="14751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Images</a:t>
            </a:r>
            <a:endParaRPr lang="en-US" sz="3200" dirty="0"/>
          </a:p>
        </p:txBody>
      </p:sp>
      <p:sp>
        <p:nvSpPr>
          <p:cNvPr id="12" name="TextBox 11"/>
          <p:cNvSpPr txBox="1"/>
          <p:nvPr/>
        </p:nvSpPr>
        <p:spPr>
          <a:xfrm>
            <a:off x="2525086" y="3516352"/>
            <a:ext cx="7385477" cy="461665"/>
          </a:xfrm>
          <a:prstGeom prst="rect">
            <a:avLst/>
          </a:prstGeom>
          <a:noFill/>
        </p:spPr>
        <p:txBody>
          <a:bodyPr wrap="square" rtlCol="0">
            <a:spAutoFit/>
          </a:bodyPr>
          <a:lstStyle/>
          <a:p>
            <a:pPr algn="ctr"/>
            <a:r>
              <a:rPr lang="en-US" sz="2400" b="1" dirty="0" smtClean="0"/>
              <a:t>Application: </a:t>
            </a:r>
            <a:r>
              <a:rPr lang="en-US" sz="2400" b="1" dirty="0"/>
              <a:t>Time </a:t>
            </a:r>
            <a:r>
              <a:rPr lang="en-US" sz="2400" b="1" dirty="0" smtClean="0"/>
              <a:t>To Collision Calculation Using Camera</a:t>
            </a:r>
            <a:endParaRPr lang="en-US" sz="2400" b="1" dirty="0"/>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37" y="4334256"/>
            <a:ext cx="12028098" cy="1815836"/>
          </a:xfrm>
          <a:prstGeom prst="rect">
            <a:avLst/>
          </a:prstGeom>
        </p:spPr>
      </p:pic>
    </p:spTree>
    <p:extLst>
      <p:ext uri="{BB962C8B-B14F-4D97-AF65-F5344CB8AC3E}">
        <p14:creationId xmlns:p14="http://schemas.microsoft.com/office/powerpoint/2010/main" val="19933077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192001" cy="1325563"/>
          </a:xfrm>
        </p:spPr>
        <p:txBody>
          <a:bodyPr>
            <a:normAutofit/>
          </a:bodyPr>
          <a:lstStyle/>
          <a:p>
            <a:r>
              <a:rPr lang="en-US" sz="4000" dirty="0"/>
              <a:t>Measuring TTC without </a:t>
            </a:r>
            <a:r>
              <a:rPr lang="en-US" sz="4000" dirty="0" smtClean="0"/>
              <a:t>distance [Perspective Transform]</a:t>
            </a:r>
            <a:endParaRPr lang="en-US" sz="4000" dirty="0"/>
          </a:p>
        </p:txBody>
      </p:sp>
      <p:pic>
        <p:nvPicPr>
          <p:cNvPr id="1026" name="Picture 2" descr="OpenCv Perspective Transformation | by Raqueeb Shaikh | Analytics Vidhya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591" y="1325563"/>
            <a:ext cx="10449394" cy="4937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7869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192001" cy="1325563"/>
          </a:xfrm>
        </p:spPr>
        <p:txBody>
          <a:bodyPr>
            <a:normAutofit/>
          </a:bodyPr>
          <a:lstStyle/>
          <a:p>
            <a:r>
              <a:rPr lang="en-US" sz="4000" dirty="0"/>
              <a:t>Measuring TTC without </a:t>
            </a:r>
            <a:r>
              <a:rPr lang="en-US" sz="4000" dirty="0" smtClean="0"/>
              <a:t>distance [Perspective Transform]</a:t>
            </a:r>
            <a:endParaRPr lang="en-US" sz="4000" dirty="0"/>
          </a:p>
        </p:txBody>
      </p:sp>
      <p:pic>
        <p:nvPicPr>
          <p:cNvPr id="4" name="Picture 3"/>
          <p:cNvPicPr>
            <a:picLocks noChangeAspect="1"/>
          </p:cNvPicPr>
          <p:nvPr/>
        </p:nvPicPr>
        <p:blipFill>
          <a:blip r:embed="rId2"/>
          <a:stretch>
            <a:fillRect/>
          </a:stretch>
        </p:blipFill>
        <p:spPr>
          <a:xfrm>
            <a:off x="1747567" y="974569"/>
            <a:ext cx="7696200" cy="2952750"/>
          </a:xfrm>
          <a:prstGeom prst="rect">
            <a:avLst/>
          </a:prstGeom>
        </p:spPr>
      </p:pic>
      <p:pic>
        <p:nvPicPr>
          <p:cNvPr id="5" name="Picture 4"/>
          <p:cNvPicPr>
            <a:picLocks noChangeAspect="1"/>
          </p:cNvPicPr>
          <p:nvPr/>
        </p:nvPicPr>
        <p:blipFill>
          <a:blip r:embed="rId3"/>
          <a:stretch>
            <a:fillRect/>
          </a:stretch>
        </p:blipFill>
        <p:spPr>
          <a:xfrm>
            <a:off x="2846718" y="3758037"/>
            <a:ext cx="6211018" cy="3036668"/>
          </a:xfrm>
          <a:prstGeom prst="rect">
            <a:avLst/>
          </a:prstGeom>
        </p:spPr>
      </p:pic>
    </p:spTree>
    <p:extLst>
      <p:ext uri="{BB962C8B-B14F-4D97-AF65-F5344CB8AC3E}">
        <p14:creationId xmlns:p14="http://schemas.microsoft.com/office/powerpoint/2010/main" val="10205228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rmAutofit/>
          </a:bodyPr>
          <a:lstStyle/>
          <a:p>
            <a:pPr fontAlgn="base"/>
            <a:r>
              <a:rPr lang="en-US" b="1" dirty="0"/>
              <a:t>The Problem with Bounding Box </a:t>
            </a:r>
            <a:r>
              <a:rPr lang="en-US" b="1" dirty="0" smtClean="0"/>
              <a:t>Detection</a:t>
            </a:r>
            <a:endParaRPr lang="en-US" dirty="0"/>
          </a:p>
        </p:txBody>
      </p:sp>
      <p:sp>
        <p:nvSpPr>
          <p:cNvPr id="3" name="TextBox 2"/>
          <p:cNvSpPr txBox="1"/>
          <p:nvPr/>
        </p:nvSpPr>
        <p:spPr>
          <a:xfrm>
            <a:off x="353683" y="1325562"/>
            <a:ext cx="5089585" cy="4247317"/>
          </a:xfrm>
          <a:prstGeom prst="rect">
            <a:avLst/>
          </a:prstGeom>
          <a:noFill/>
        </p:spPr>
        <p:txBody>
          <a:bodyPr wrap="square" rtlCol="0">
            <a:spAutoFit/>
          </a:bodyPr>
          <a:lstStyle/>
          <a:p>
            <a:pPr fontAlgn="base"/>
            <a:r>
              <a:rPr lang="en-US" dirty="0"/>
              <a:t>In the figure below, a neural network has been used to locate vehicles in successive images of a monocular camera. For each vehicle, the network returns a bounding box, whose width and/or height could in principle be used to compute the height ratio in the TTC equation we derived in the last section</a:t>
            </a:r>
            <a:r>
              <a:rPr lang="en-US" dirty="0" smtClean="0"/>
              <a:t>.</a:t>
            </a:r>
          </a:p>
          <a:p>
            <a:pPr fontAlgn="base"/>
            <a:endParaRPr lang="en-US" dirty="0"/>
          </a:p>
          <a:p>
            <a:pPr fontAlgn="base"/>
            <a:r>
              <a:rPr lang="en-US" dirty="0"/>
              <a:t>When observed closely however, it can be seen that the bounding boxes do not always reflect the true vehicle dimensions and the aspect ratio differs between images. Using bounding box height or width for TTC computation would thus lead to significant estimation errors.</a:t>
            </a:r>
          </a:p>
          <a:p>
            <a:endParaRPr lang="en-US" dirty="0"/>
          </a:p>
        </p:txBody>
      </p:sp>
      <p:pic>
        <p:nvPicPr>
          <p:cNvPr id="4" name="Picture 2" descr="https://video.udacity-data.com/topher/2019/April/5cbf7c48_new-group/new-group.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29945" y="1742997"/>
            <a:ext cx="6738408" cy="3829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75107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692770" y="2190190"/>
            <a:ext cx="7042479" cy="4292559"/>
          </a:xfrm>
          <a:prstGeom prst="rect">
            <a:avLst/>
          </a:prstGeom>
        </p:spPr>
      </p:pic>
      <p:sp>
        <p:nvSpPr>
          <p:cNvPr id="2" name="Title 1"/>
          <p:cNvSpPr>
            <a:spLocks noGrp="1"/>
          </p:cNvSpPr>
          <p:nvPr>
            <p:ph type="title"/>
          </p:nvPr>
        </p:nvSpPr>
        <p:spPr>
          <a:xfrm>
            <a:off x="0" y="0"/>
            <a:ext cx="10515600" cy="1325563"/>
          </a:xfrm>
        </p:spPr>
        <p:txBody>
          <a:bodyPr>
            <a:normAutofit/>
          </a:bodyPr>
          <a:lstStyle/>
          <a:p>
            <a:pPr fontAlgn="base"/>
            <a:r>
              <a:rPr lang="en-US" b="1" dirty="0"/>
              <a:t>Using Texture </a:t>
            </a:r>
            <a:r>
              <a:rPr lang="en-US" b="1" dirty="0" err="1"/>
              <a:t>Keypoints</a:t>
            </a:r>
            <a:r>
              <a:rPr lang="en-US" b="1" dirty="0"/>
              <a:t> Instead</a:t>
            </a:r>
          </a:p>
        </p:txBody>
      </p:sp>
      <p:sp>
        <p:nvSpPr>
          <p:cNvPr id="3" name="TextBox 2"/>
          <p:cNvSpPr txBox="1"/>
          <p:nvPr/>
        </p:nvSpPr>
        <p:spPr>
          <a:xfrm>
            <a:off x="353683" y="1325563"/>
            <a:ext cx="11550770" cy="1200329"/>
          </a:xfrm>
          <a:prstGeom prst="rect">
            <a:avLst/>
          </a:prstGeom>
          <a:noFill/>
        </p:spPr>
        <p:txBody>
          <a:bodyPr wrap="square" rtlCol="0">
            <a:spAutoFit/>
          </a:bodyPr>
          <a:lstStyle/>
          <a:p>
            <a:pPr fontAlgn="base"/>
            <a:r>
              <a:rPr lang="en-US" dirty="0"/>
              <a:t>Instead of relying on the detection of the vehicle as a whole we now want to analyze its structure on a smaller scale. If it were possible to locate uniquely identifiable </a:t>
            </a:r>
            <a:r>
              <a:rPr lang="en-US" dirty="0" err="1"/>
              <a:t>keypoints</a:t>
            </a:r>
            <a:r>
              <a:rPr lang="en-US" dirty="0"/>
              <a:t> that could be tracked from one frame to the next, we could use the distance between all </a:t>
            </a:r>
            <a:r>
              <a:rPr lang="en-US" dirty="0" err="1"/>
              <a:t>keypoints</a:t>
            </a:r>
            <a:r>
              <a:rPr lang="en-US" dirty="0"/>
              <a:t> on the vehicle relative to each other to compute a robust estimate of the height ratio in out TTC equation. The following figure illustrates the concept.</a:t>
            </a:r>
          </a:p>
        </p:txBody>
      </p:sp>
      <p:sp>
        <p:nvSpPr>
          <p:cNvPr id="6" name="TextBox 5"/>
          <p:cNvSpPr txBox="1"/>
          <p:nvPr/>
        </p:nvSpPr>
        <p:spPr>
          <a:xfrm>
            <a:off x="353683" y="2665562"/>
            <a:ext cx="4166559" cy="3970318"/>
          </a:xfrm>
          <a:prstGeom prst="rect">
            <a:avLst/>
          </a:prstGeom>
          <a:noFill/>
        </p:spPr>
        <p:txBody>
          <a:bodyPr wrap="square" rtlCol="0">
            <a:spAutoFit/>
          </a:bodyPr>
          <a:lstStyle/>
          <a:p>
            <a:r>
              <a:rPr lang="en-US" dirty="0"/>
              <a:t>In (a), a set of </a:t>
            </a:r>
            <a:r>
              <a:rPr lang="en-US" dirty="0" err="1"/>
              <a:t>keypoints</a:t>
            </a:r>
            <a:r>
              <a:rPr lang="en-US" dirty="0"/>
              <a:t> has been detected and the relative distances between </a:t>
            </a:r>
            <a:r>
              <a:rPr lang="en-US" dirty="0" err="1"/>
              <a:t>keypoints</a:t>
            </a:r>
            <a:r>
              <a:rPr lang="en-US" dirty="0"/>
              <a:t> 1-7 have been computed. In (b), 4 </a:t>
            </a:r>
            <a:r>
              <a:rPr lang="en-US" dirty="0" err="1"/>
              <a:t>keypoints</a:t>
            </a:r>
            <a:r>
              <a:rPr lang="en-US" dirty="0"/>
              <a:t> have been matched between successive images (with </a:t>
            </a:r>
            <a:r>
              <a:rPr lang="en-US" dirty="0" err="1"/>
              <a:t>keypoint</a:t>
            </a:r>
            <a:r>
              <a:rPr lang="en-US" dirty="0"/>
              <a:t> 3 being a mismatch) using a higher-dimensional similarity measure called </a:t>
            </a:r>
            <a:r>
              <a:rPr lang="en-US" i="1" dirty="0"/>
              <a:t>descriptor</a:t>
            </a:r>
            <a:r>
              <a:rPr lang="en-US" dirty="0"/>
              <a:t> (more about that in the next lesson). The ratio of all relative distances between each other can be used to compute a reliable TTC estimate by </a:t>
            </a:r>
            <a:r>
              <a:rPr lang="en-US" b="1" dirty="0"/>
              <a:t>replacing the height ratio </a:t>
            </a:r>
            <a:r>
              <a:rPr lang="en-US" b="1" i="1" dirty="0" smtClean="0"/>
              <a:t>h</a:t>
            </a:r>
            <a:r>
              <a:rPr lang="en-US" b="1" dirty="0" smtClean="0"/>
              <a:t>1</a:t>
            </a:r>
            <a:r>
              <a:rPr lang="en-US" b="1" dirty="0"/>
              <a:t>​/</a:t>
            </a:r>
            <a:r>
              <a:rPr lang="en-US" b="1" i="1" dirty="0"/>
              <a:t>h</a:t>
            </a:r>
            <a:r>
              <a:rPr lang="en-US" b="1" dirty="0"/>
              <a:t>0​ with the mean or median of all distance ratios </a:t>
            </a:r>
            <a:r>
              <a:rPr lang="en-US" b="1" i="1" dirty="0" err="1" smtClean="0"/>
              <a:t>dk</a:t>
            </a:r>
            <a:r>
              <a:rPr lang="en-US" b="1" dirty="0"/>
              <a:t>​/</a:t>
            </a:r>
            <a:r>
              <a:rPr lang="en-US" b="1" i="1" dirty="0" err="1"/>
              <a:t>dk</a:t>
            </a:r>
            <a:r>
              <a:rPr lang="en-US" b="1" dirty="0"/>
              <a:t>′​.</a:t>
            </a:r>
          </a:p>
        </p:txBody>
      </p:sp>
    </p:spTree>
    <p:extLst>
      <p:ext uri="{BB962C8B-B14F-4D97-AF65-F5344CB8AC3E}">
        <p14:creationId xmlns:p14="http://schemas.microsoft.com/office/powerpoint/2010/main" val="9172234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rmAutofit/>
          </a:bodyPr>
          <a:lstStyle/>
          <a:p>
            <a:pPr fontAlgn="base"/>
            <a:r>
              <a:rPr lang="en-US" b="1" dirty="0"/>
              <a:t>Using Texture </a:t>
            </a:r>
            <a:r>
              <a:rPr lang="en-US" b="1" dirty="0" err="1"/>
              <a:t>Keypoints</a:t>
            </a:r>
            <a:r>
              <a:rPr lang="en-US" b="1" dirty="0"/>
              <a:t> Instead</a:t>
            </a:r>
          </a:p>
        </p:txBody>
      </p:sp>
      <p:sp>
        <p:nvSpPr>
          <p:cNvPr id="3" name="TextBox 2"/>
          <p:cNvSpPr txBox="1"/>
          <p:nvPr/>
        </p:nvSpPr>
        <p:spPr>
          <a:xfrm>
            <a:off x="353683" y="1325563"/>
            <a:ext cx="11550770" cy="646331"/>
          </a:xfrm>
          <a:prstGeom prst="rect">
            <a:avLst/>
          </a:prstGeom>
          <a:noFill/>
        </p:spPr>
        <p:txBody>
          <a:bodyPr wrap="square" rtlCol="0">
            <a:spAutoFit/>
          </a:bodyPr>
          <a:lstStyle/>
          <a:p>
            <a:pPr fontAlgn="base"/>
            <a:r>
              <a:rPr lang="en-US" dirty="0"/>
              <a:t>The following figure shows several examples of relative distances between </a:t>
            </a:r>
            <a:r>
              <a:rPr lang="en-US" dirty="0" err="1"/>
              <a:t>keypoints</a:t>
            </a:r>
            <a:r>
              <a:rPr lang="en-US" dirty="0"/>
              <a:t> as an overlay over a highway driving scene (only the preceding vehicle is highlighted).</a:t>
            </a:r>
          </a:p>
        </p:txBody>
      </p:sp>
      <p:pic>
        <p:nvPicPr>
          <p:cNvPr id="4098" name="Picture 2" descr="https://video.udacity-data.com/topher/2019/April/5cbf8ddb_draggedimage-2/draggedimag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0949" y="2070340"/>
            <a:ext cx="8035691" cy="4373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0172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46648" y="396815"/>
            <a:ext cx="12011448" cy="6191948"/>
            <a:chOff x="146648" y="396815"/>
            <a:chExt cx="12011448" cy="6191948"/>
          </a:xfrm>
        </p:grpSpPr>
        <p:pic>
          <p:nvPicPr>
            <p:cNvPr id="4" name="Picture 3"/>
            <p:cNvPicPr>
              <a:picLocks noChangeAspect="1"/>
            </p:cNvPicPr>
            <p:nvPr/>
          </p:nvPicPr>
          <p:blipFill>
            <a:blip r:embed="rId2"/>
            <a:stretch>
              <a:fillRect/>
            </a:stretch>
          </p:blipFill>
          <p:spPr>
            <a:xfrm>
              <a:off x="146648" y="396815"/>
              <a:ext cx="12011448" cy="6191948"/>
            </a:xfrm>
            <a:prstGeom prst="rect">
              <a:avLst/>
            </a:prstGeom>
          </p:spPr>
        </p:pic>
        <p:pic>
          <p:nvPicPr>
            <p:cNvPr id="5" name="Picture 4"/>
            <p:cNvPicPr>
              <a:picLocks noChangeAspect="1"/>
            </p:cNvPicPr>
            <p:nvPr/>
          </p:nvPicPr>
          <p:blipFill>
            <a:blip r:embed="rId3"/>
            <a:stretch>
              <a:fillRect/>
            </a:stretch>
          </p:blipFill>
          <p:spPr>
            <a:xfrm>
              <a:off x="5509436" y="3199861"/>
              <a:ext cx="1029388" cy="960762"/>
            </a:xfrm>
            <a:prstGeom prst="rect">
              <a:avLst/>
            </a:prstGeom>
          </p:spPr>
        </p:pic>
      </p:grpSp>
      <p:sp>
        <p:nvSpPr>
          <p:cNvPr id="2" name="TextBox 1"/>
          <p:cNvSpPr txBox="1"/>
          <p:nvPr/>
        </p:nvSpPr>
        <p:spPr>
          <a:xfrm>
            <a:off x="696286" y="5704514"/>
            <a:ext cx="5184397" cy="369332"/>
          </a:xfrm>
          <a:prstGeom prst="rect">
            <a:avLst/>
          </a:prstGeom>
          <a:noFill/>
        </p:spPr>
        <p:txBody>
          <a:bodyPr wrap="square" rtlCol="0">
            <a:spAutoFit/>
          </a:bodyPr>
          <a:lstStyle/>
          <a:p>
            <a:r>
              <a:rPr lang="en-US" dirty="0" smtClean="0"/>
              <a:t>*** Segmentation can be used!!!!!????</a:t>
            </a:r>
            <a:endParaRPr lang="en-US" dirty="0"/>
          </a:p>
        </p:txBody>
      </p:sp>
    </p:spTree>
    <p:extLst>
      <p:ext uri="{BB962C8B-B14F-4D97-AF65-F5344CB8AC3E}">
        <p14:creationId xmlns:p14="http://schemas.microsoft.com/office/powerpoint/2010/main" val="39521554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45721" y="2173857"/>
            <a:ext cx="9092241" cy="2554545"/>
          </a:xfrm>
          <a:prstGeom prst="rect">
            <a:avLst/>
          </a:prstGeom>
          <a:noFill/>
        </p:spPr>
        <p:txBody>
          <a:bodyPr wrap="square" rtlCol="0">
            <a:spAutoFit/>
          </a:bodyPr>
          <a:lstStyle/>
          <a:p>
            <a:pPr algn="ctr"/>
            <a:r>
              <a:rPr lang="en-US" sz="8800" b="1" dirty="0" smtClean="0"/>
              <a:t>CODE</a:t>
            </a:r>
          </a:p>
          <a:p>
            <a:pPr algn="ctr"/>
            <a:r>
              <a:rPr lang="en-US" b="1" dirty="0" smtClean="0">
                <a:solidFill>
                  <a:srgbClr val="FF0000"/>
                </a:solidFill>
              </a:rPr>
              <a:t>compute_ttc_camera.cpp</a:t>
            </a:r>
          </a:p>
          <a:p>
            <a:pPr algn="ctr"/>
            <a:endParaRPr lang="en-US" b="1" dirty="0">
              <a:solidFill>
                <a:srgbClr val="FF0000"/>
              </a:solidFill>
            </a:endParaRPr>
          </a:p>
          <a:p>
            <a:pPr algn="ctr"/>
            <a:r>
              <a:rPr lang="en-US" b="1" dirty="0" smtClean="0">
                <a:solidFill>
                  <a:srgbClr val="FF0000"/>
                </a:solidFill>
              </a:rPr>
              <a:t>Result:</a:t>
            </a:r>
          </a:p>
          <a:p>
            <a:pPr marL="742950" lvl="1" indent="-285750" algn="ctr">
              <a:buFont typeface="Wingdings" panose="05000000000000000000" pitchFamily="2" charset="2"/>
              <a:buChar char="ü"/>
            </a:pPr>
            <a:r>
              <a:rPr lang="en-US" b="1" dirty="0" err="1" smtClean="0">
                <a:solidFill>
                  <a:srgbClr val="FF0000"/>
                </a:solidFill>
              </a:rPr>
              <a:t>ttc</a:t>
            </a:r>
            <a:r>
              <a:rPr lang="en-US" b="1" dirty="0" smtClean="0">
                <a:solidFill>
                  <a:srgbClr val="FF0000"/>
                </a:solidFill>
              </a:rPr>
              <a:t> </a:t>
            </a:r>
            <a:r>
              <a:rPr lang="en-US" b="1" dirty="0">
                <a:solidFill>
                  <a:srgbClr val="FF0000"/>
                </a:solidFill>
              </a:rPr>
              <a:t>= 12.4576s</a:t>
            </a:r>
          </a:p>
        </p:txBody>
      </p:sp>
    </p:spTree>
    <p:extLst>
      <p:ext uri="{BB962C8B-B14F-4D97-AF65-F5344CB8AC3E}">
        <p14:creationId xmlns:p14="http://schemas.microsoft.com/office/powerpoint/2010/main" val="11836618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rmAutofit/>
          </a:bodyPr>
          <a:lstStyle/>
          <a:p>
            <a:r>
              <a:rPr lang="en-US" dirty="0"/>
              <a:t>The Math Behind Time-to-Collision (TTC</a:t>
            </a:r>
            <a:r>
              <a:rPr lang="en-US" dirty="0" smtClean="0"/>
              <a:t>)</a:t>
            </a:r>
            <a:endParaRPr lang="en-US" dirty="0"/>
          </a:p>
        </p:txBody>
      </p:sp>
      <p:pic>
        <p:nvPicPr>
          <p:cNvPr id="5" name="Picture 4"/>
          <p:cNvPicPr>
            <a:picLocks noChangeAspect="1"/>
          </p:cNvPicPr>
          <p:nvPr/>
        </p:nvPicPr>
        <p:blipFill>
          <a:blip r:embed="rId2"/>
          <a:stretch>
            <a:fillRect/>
          </a:stretch>
        </p:blipFill>
        <p:spPr>
          <a:xfrm>
            <a:off x="6025598" y="3783533"/>
            <a:ext cx="5993987" cy="2298090"/>
          </a:xfrm>
          <a:prstGeom prst="rect">
            <a:avLst/>
          </a:prstGeom>
        </p:spPr>
      </p:pic>
      <p:pic>
        <p:nvPicPr>
          <p:cNvPr id="6" name="Picture 5"/>
          <p:cNvPicPr>
            <a:picLocks noChangeAspect="1"/>
          </p:cNvPicPr>
          <p:nvPr/>
        </p:nvPicPr>
        <p:blipFill>
          <a:blip r:embed="rId3"/>
          <a:stretch>
            <a:fillRect/>
          </a:stretch>
        </p:blipFill>
        <p:spPr>
          <a:xfrm>
            <a:off x="5987811" y="1325563"/>
            <a:ext cx="6140929" cy="2286966"/>
          </a:xfrm>
          <a:prstGeom prst="rect">
            <a:avLst/>
          </a:prstGeom>
        </p:spPr>
      </p:pic>
      <p:pic>
        <p:nvPicPr>
          <p:cNvPr id="7" name="Picture 6"/>
          <p:cNvPicPr>
            <a:picLocks noChangeAspect="1"/>
          </p:cNvPicPr>
          <p:nvPr/>
        </p:nvPicPr>
        <p:blipFill>
          <a:blip r:embed="rId4"/>
          <a:stretch>
            <a:fillRect/>
          </a:stretch>
        </p:blipFill>
        <p:spPr>
          <a:xfrm>
            <a:off x="29166" y="1325563"/>
            <a:ext cx="5841401" cy="2389002"/>
          </a:xfrm>
          <a:prstGeom prst="rect">
            <a:avLst/>
          </a:prstGeom>
        </p:spPr>
      </p:pic>
      <p:pic>
        <p:nvPicPr>
          <p:cNvPr id="11" name="Picture 10"/>
          <p:cNvPicPr>
            <a:picLocks noChangeAspect="1"/>
          </p:cNvPicPr>
          <p:nvPr/>
        </p:nvPicPr>
        <p:blipFill>
          <a:blip r:embed="rId5"/>
          <a:stretch>
            <a:fillRect/>
          </a:stretch>
        </p:blipFill>
        <p:spPr>
          <a:xfrm>
            <a:off x="1185721" y="3714565"/>
            <a:ext cx="3351773" cy="2833148"/>
          </a:xfrm>
          <a:prstGeom prst="rect">
            <a:avLst/>
          </a:prstGeom>
        </p:spPr>
      </p:pic>
    </p:spTree>
    <p:extLst>
      <p:ext uri="{BB962C8B-B14F-4D97-AF65-F5344CB8AC3E}">
        <p14:creationId xmlns:p14="http://schemas.microsoft.com/office/powerpoint/2010/main" val="10389105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50166" y="474453"/>
            <a:ext cx="11637034" cy="5382883"/>
            <a:chOff x="250166" y="474453"/>
            <a:chExt cx="11637034" cy="5382883"/>
          </a:xfrm>
        </p:grpSpPr>
        <p:pic>
          <p:nvPicPr>
            <p:cNvPr id="2" name="Picture 1"/>
            <p:cNvPicPr>
              <a:picLocks noChangeAspect="1"/>
            </p:cNvPicPr>
            <p:nvPr/>
          </p:nvPicPr>
          <p:blipFill rotWithShape="1">
            <a:blip r:embed="rId2"/>
            <a:srcRect l="1344" t="5698" r="3207" b="6403"/>
            <a:stretch/>
          </p:blipFill>
          <p:spPr>
            <a:xfrm>
              <a:off x="250166" y="474453"/>
              <a:ext cx="11637034" cy="5382883"/>
            </a:xfrm>
            <a:prstGeom prst="rect">
              <a:avLst/>
            </a:prstGeom>
          </p:spPr>
        </p:pic>
        <p:pic>
          <p:nvPicPr>
            <p:cNvPr id="3" name="Picture 2"/>
            <p:cNvPicPr>
              <a:picLocks noChangeAspect="1"/>
            </p:cNvPicPr>
            <p:nvPr/>
          </p:nvPicPr>
          <p:blipFill>
            <a:blip r:embed="rId3"/>
            <a:stretch>
              <a:fillRect/>
            </a:stretch>
          </p:blipFill>
          <p:spPr>
            <a:xfrm>
              <a:off x="5565476" y="2865856"/>
              <a:ext cx="1371600" cy="600075"/>
            </a:xfrm>
            <a:prstGeom prst="rect">
              <a:avLst/>
            </a:prstGeom>
          </p:spPr>
        </p:pic>
      </p:grpSp>
    </p:spTree>
    <p:extLst>
      <p:ext uri="{BB962C8B-B14F-4D97-AF65-F5344CB8AC3E}">
        <p14:creationId xmlns:p14="http://schemas.microsoft.com/office/powerpoint/2010/main" val="9580915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45721" y="2173857"/>
            <a:ext cx="9092241" cy="2277547"/>
          </a:xfrm>
          <a:prstGeom prst="rect">
            <a:avLst/>
          </a:prstGeom>
          <a:noFill/>
        </p:spPr>
        <p:txBody>
          <a:bodyPr wrap="square" rtlCol="0">
            <a:spAutoFit/>
          </a:bodyPr>
          <a:lstStyle/>
          <a:p>
            <a:pPr algn="ctr"/>
            <a:r>
              <a:rPr lang="en-US" sz="8800" b="1" dirty="0" smtClean="0"/>
              <a:t>CODE</a:t>
            </a:r>
          </a:p>
          <a:p>
            <a:pPr algn="ctr"/>
            <a:r>
              <a:rPr lang="en-US" b="1" dirty="0">
                <a:solidFill>
                  <a:srgbClr val="FF0000"/>
                </a:solidFill>
              </a:rPr>
              <a:t>compute_ttc_lidar.cpp</a:t>
            </a:r>
          </a:p>
          <a:p>
            <a:pPr algn="ctr"/>
            <a:r>
              <a:rPr lang="en-US" b="1" dirty="0" smtClean="0">
                <a:solidFill>
                  <a:srgbClr val="FF0000"/>
                </a:solidFill>
              </a:rPr>
              <a:t>Result:</a:t>
            </a:r>
          </a:p>
          <a:p>
            <a:pPr marL="742950" lvl="1" indent="-285750" algn="ctr">
              <a:buFont typeface="Wingdings" panose="05000000000000000000" pitchFamily="2" charset="2"/>
              <a:buChar char="ü"/>
            </a:pPr>
            <a:r>
              <a:rPr lang="en-US" b="1" dirty="0" err="1" smtClean="0">
                <a:solidFill>
                  <a:srgbClr val="FF0000"/>
                </a:solidFill>
              </a:rPr>
              <a:t>ttc</a:t>
            </a:r>
            <a:r>
              <a:rPr lang="en-US" b="1" dirty="0" smtClean="0">
                <a:solidFill>
                  <a:srgbClr val="FF0000"/>
                </a:solidFill>
              </a:rPr>
              <a:t> </a:t>
            </a:r>
            <a:r>
              <a:rPr lang="en-US" b="1" dirty="0">
                <a:solidFill>
                  <a:srgbClr val="FF0000"/>
                </a:solidFill>
              </a:rPr>
              <a:t>= 12.9722s</a:t>
            </a:r>
          </a:p>
        </p:txBody>
      </p:sp>
    </p:spTree>
    <p:extLst>
      <p:ext uri="{BB962C8B-B14F-4D97-AF65-F5344CB8AC3E}">
        <p14:creationId xmlns:p14="http://schemas.microsoft.com/office/powerpoint/2010/main" val="1659806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err="1" smtClean="0"/>
              <a:t>OpenCV</a:t>
            </a:r>
            <a:r>
              <a:rPr lang="en-US" dirty="0" smtClean="0"/>
              <a:t> using C++</a:t>
            </a:r>
            <a:endParaRPr lang="en-US" dirty="0"/>
          </a:p>
        </p:txBody>
      </p:sp>
      <p:pic>
        <p:nvPicPr>
          <p:cNvPr id="3" name="Picture 2"/>
          <p:cNvPicPr>
            <a:picLocks noChangeAspect="1"/>
          </p:cNvPicPr>
          <p:nvPr/>
        </p:nvPicPr>
        <p:blipFill>
          <a:blip r:embed="rId2"/>
          <a:stretch>
            <a:fillRect/>
          </a:stretch>
        </p:blipFill>
        <p:spPr>
          <a:xfrm>
            <a:off x="4416823" y="317724"/>
            <a:ext cx="580746" cy="690113"/>
          </a:xfrm>
          <a:prstGeom prst="rect">
            <a:avLst/>
          </a:prstGeom>
        </p:spPr>
      </p:pic>
      <p:pic>
        <p:nvPicPr>
          <p:cNvPr id="4" name="Picture 3"/>
          <p:cNvPicPr>
            <a:picLocks noChangeAspect="1"/>
          </p:cNvPicPr>
          <p:nvPr/>
        </p:nvPicPr>
        <p:blipFill>
          <a:blip r:embed="rId3"/>
          <a:stretch>
            <a:fillRect/>
          </a:stretch>
        </p:blipFill>
        <p:spPr>
          <a:xfrm>
            <a:off x="69011" y="1141106"/>
            <a:ext cx="11628408" cy="5702197"/>
          </a:xfrm>
          <a:prstGeom prst="rect">
            <a:avLst/>
          </a:prstGeom>
        </p:spPr>
      </p:pic>
      <p:sp>
        <p:nvSpPr>
          <p:cNvPr id="5" name="Rectangle 4"/>
          <p:cNvSpPr/>
          <p:nvPr/>
        </p:nvSpPr>
        <p:spPr>
          <a:xfrm>
            <a:off x="5122079" y="1299683"/>
            <a:ext cx="2865981" cy="2530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541608" y="2567325"/>
            <a:ext cx="2952823" cy="2530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806334" y="4220720"/>
            <a:ext cx="7658866" cy="2530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34893" y="4473792"/>
            <a:ext cx="1034946" cy="2530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604418" y="5500350"/>
            <a:ext cx="5697246" cy="2530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20909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 y="386056"/>
            <a:ext cx="12192001" cy="6471944"/>
            <a:chOff x="-1" y="386056"/>
            <a:chExt cx="12192001" cy="6471944"/>
          </a:xfrm>
        </p:grpSpPr>
        <p:grpSp>
          <p:nvGrpSpPr>
            <p:cNvPr id="4" name="Group 3"/>
            <p:cNvGrpSpPr/>
            <p:nvPr/>
          </p:nvGrpSpPr>
          <p:grpSpPr>
            <a:xfrm>
              <a:off x="0" y="386056"/>
              <a:ext cx="12192000" cy="6471944"/>
              <a:chOff x="0" y="386056"/>
              <a:chExt cx="12192000" cy="6471944"/>
            </a:xfrm>
          </p:grpSpPr>
          <p:pic>
            <p:nvPicPr>
              <p:cNvPr id="2" name="Picture 1"/>
              <p:cNvPicPr>
                <a:picLocks noChangeAspect="1"/>
              </p:cNvPicPr>
              <p:nvPr/>
            </p:nvPicPr>
            <p:blipFill>
              <a:blip r:embed="rId2"/>
              <a:stretch>
                <a:fillRect/>
              </a:stretch>
            </p:blipFill>
            <p:spPr>
              <a:xfrm>
                <a:off x="0" y="386056"/>
                <a:ext cx="12192000" cy="6471944"/>
              </a:xfrm>
              <a:prstGeom prst="rect">
                <a:avLst/>
              </a:prstGeom>
            </p:spPr>
          </p:pic>
          <p:pic>
            <p:nvPicPr>
              <p:cNvPr id="3" name="Picture 2"/>
              <p:cNvPicPr>
                <a:picLocks noChangeAspect="1"/>
              </p:cNvPicPr>
              <p:nvPr/>
            </p:nvPicPr>
            <p:blipFill>
              <a:blip r:embed="rId3"/>
              <a:stretch>
                <a:fillRect/>
              </a:stretch>
            </p:blipFill>
            <p:spPr>
              <a:xfrm>
                <a:off x="5695950" y="3269603"/>
                <a:ext cx="800100" cy="704850"/>
              </a:xfrm>
              <a:prstGeom prst="rect">
                <a:avLst/>
              </a:prstGeom>
            </p:spPr>
          </p:pic>
        </p:grpSp>
        <p:pic>
          <p:nvPicPr>
            <p:cNvPr id="5" name="Picture 4"/>
            <p:cNvPicPr>
              <a:picLocks noChangeAspect="1"/>
            </p:cNvPicPr>
            <p:nvPr/>
          </p:nvPicPr>
          <p:blipFill>
            <a:blip r:embed="rId3"/>
            <a:stretch>
              <a:fillRect/>
            </a:stretch>
          </p:blipFill>
          <p:spPr>
            <a:xfrm>
              <a:off x="-1" y="4292900"/>
              <a:ext cx="5607171" cy="1089983"/>
            </a:xfrm>
            <a:prstGeom prst="rect">
              <a:avLst/>
            </a:prstGeom>
          </p:spPr>
        </p:pic>
      </p:grpSp>
    </p:spTree>
    <p:extLst>
      <p:ext uri="{BB962C8B-B14F-4D97-AF65-F5344CB8AC3E}">
        <p14:creationId xmlns:p14="http://schemas.microsoft.com/office/powerpoint/2010/main" val="14631994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9276" y="2028136"/>
            <a:ext cx="9144000" cy="2387600"/>
          </a:xfrm>
        </p:spPr>
        <p:txBody>
          <a:bodyPr>
            <a:noAutofit/>
          </a:bodyPr>
          <a:lstStyle/>
          <a:p>
            <a:r>
              <a:rPr lang="en-US" sz="9600" dirty="0"/>
              <a:t>Sheet 1</a:t>
            </a:r>
            <a:endParaRPr lang="en-US" sz="11500" b="1" dirty="0"/>
          </a:p>
        </p:txBody>
      </p:sp>
    </p:spTree>
    <p:extLst>
      <p:ext uri="{BB962C8B-B14F-4D97-AF65-F5344CB8AC3E}">
        <p14:creationId xmlns:p14="http://schemas.microsoft.com/office/powerpoint/2010/main" val="15167450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212976" y="0"/>
            <a:ext cx="7393511" cy="6858000"/>
          </a:xfrm>
          <a:prstGeom prst="rect">
            <a:avLst/>
          </a:prstGeom>
        </p:spPr>
      </p:pic>
    </p:spTree>
    <p:extLst>
      <p:ext uri="{BB962C8B-B14F-4D97-AF65-F5344CB8AC3E}">
        <p14:creationId xmlns:p14="http://schemas.microsoft.com/office/powerpoint/2010/main" val="29721566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6044" y="0"/>
            <a:ext cx="11772918" cy="6594215"/>
          </a:xfrm>
          <a:prstGeom prst="rect">
            <a:avLst/>
          </a:prstGeom>
        </p:spPr>
      </p:pic>
    </p:spTree>
    <p:extLst>
      <p:ext uri="{BB962C8B-B14F-4D97-AF65-F5344CB8AC3E}">
        <p14:creationId xmlns:p14="http://schemas.microsoft.com/office/powerpoint/2010/main" val="3022400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34314"/>
            <a:ext cx="11796584" cy="4317419"/>
          </a:xfrm>
          <a:prstGeom prst="rect">
            <a:avLst/>
          </a:prstGeom>
        </p:spPr>
      </p:pic>
    </p:spTree>
    <p:extLst>
      <p:ext uri="{BB962C8B-B14F-4D97-AF65-F5344CB8AC3E}">
        <p14:creationId xmlns:p14="http://schemas.microsoft.com/office/powerpoint/2010/main" val="1085355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b="39173"/>
          <a:stretch/>
        </p:blipFill>
        <p:spPr>
          <a:xfrm>
            <a:off x="150421" y="396455"/>
            <a:ext cx="11950553" cy="3563070"/>
          </a:xfrm>
          <a:prstGeom prst="rect">
            <a:avLst/>
          </a:prstGeom>
        </p:spPr>
      </p:pic>
      <p:sp>
        <p:nvSpPr>
          <p:cNvPr id="2" name="TextBox 1"/>
          <p:cNvSpPr txBox="1"/>
          <p:nvPr/>
        </p:nvSpPr>
        <p:spPr>
          <a:xfrm>
            <a:off x="1388853" y="4287328"/>
            <a:ext cx="8048445" cy="2062103"/>
          </a:xfrm>
          <a:prstGeom prst="rect">
            <a:avLst/>
          </a:prstGeom>
          <a:noFill/>
        </p:spPr>
        <p:txBody>
          <a:bodyPr wrap="square" rtlCol="0">
            <a:spAutoFit/>
          </a:bodyPr>
          <a:lstStyle/>
          <a:p>
            <a:r>
              <a:rPr lang="en-US" sz="3200" dirty="0" smtClean="0">
                <a:solidFill>
                  <a:srgbClr val="FF0000"/>
                </a:solidFill>
              </a:rPr>
              <a:t>CODE:</a:t>
            </a:r>
          </a:p>
          <a:p>
            <a:pPr marL="742950" lvl="1" indent="-285750">
              <a:buFont typeface="Arial" panose="020B0604020202020204" pitchFamily="34" charset="0"/>
              <a:buChar char="•"/>
            </a:pPr>
            <a:r>
              <a:rPr lang="en-US" sz="3200" dirty="0" smtClean="0"/>
              <a:t>create_matrix.cpp  </a:t>
            </a:r>
          </a:p>
          <a:p>
            <a:pPr marL="742950" lvl="1" indent="-285750">
              <a:buFont typeface="Arial" panose="020B0604020202020204" pitchFamily="34" charset="0"/>
              <a:buChar char="•"/>
            </a:pPr>
            <a:r>
              <a:rPr lang="en-US" sz="3200" dirty="0" smtClean="0"/>
              <a:t>change_pixels.cpp </a:t>
            </a:r>
          </a:p>
          <a:p>
            <a:pPr marL="742950" lvl="1" indent="-285750">
              <a:buFont typeface="Arial" panose="020B0604020202020204" pitchFamily="34" charset="0"/>
              <a:buChar char="•"/>
            </a:pPr>
            <a:r>
              <a:rPr lang="en-US" sz="3200" dirty="0" smtClean="0"/>
              <a:t>load_image_3.cpp</a:t>
            </a:r>
            <a:endParaRPr lang="en-US" sz="3200" dirty="0"/>
          </a:p>
        </p:txBody>
      </p:sp>
    </p:spTree>
    <p:extLst>
      <p:ext uri="{BB962C8B-B14F-4D97-AF65-F5344CB8AC3E}">
        <p14:creationId xmlns:p14="http://schemas.microsoft.com/office/powerpoint/2010/main" val="2717529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rmAutofit/>
          </a:bodyPr>
          <a:lstStyle/>
          <a:p>
            <a:r>
              <a:rPr lang="en-US" u="sng" dirty="0" smtClean="0">
                <a:solidFill>
                  <a:srgbClr val="0070C0"/>
                </a:solidFill>
              </a:rPr>
              <a:t>0.Image </a:t>
            </a:r>
            <a:r>
              <a:rPr lang="en-US" u="sng" dirty="0">
                <a:solidFill>
                  <a:srgbClr val="0070C0"/>
                </a:solidFill>
              </a:rPr>
              <a:t>Filters and Gaussian </a:t>
            </a:r>
            <a:r>
              <a:rPr lang="en-US" u="sng" dirty="0" smtClean="0">
                <a:solidFill>
                  <a:srgbClr val="0070C0"/>
                </a:solidFill>
              </a:rPr>
              <a:t>Smoothing [LPF]</a:t>
            </a:r>
            <a:endParaRPr lang="en-US" u="sng" dirty="0">
              <a:solidFill>
                <a:srgbClr val="0070C0"/>
              </a:solidFill>
            </a:endParaRPr>
          </a:p>
        </p:txBody>
      </p:sp>
      <p:pic>
        <p:nvPicPr>
          <p:cNvPr id="8" name="Picture 7"/>
          <p:cNvPicPr>
            <a:picLocks noChangeAspect="1"/>
          </p:cNvPicPr>
          <p:nvPr/>
        </p:nvPicPr>
        <p:blipFill>
          <a:blip r:embed="rId2"/>
          <a:stretch>
            <a:fillRect/>
          </a:stretch>
        </p:blipFill>
        <p:spPr>
          <a:xfrm>
            <a:off x="466725" y="1325563"/>
            <a:ext cx="11725275" cy="5495925"/>
          </a:xfrm>
          <a:prstGeom prst="rect">
            <a:avLst/>
          </a:prstGeom>
        </p:spPr>
      </p:pic>
      <p:sp>
        <p:nvSpPr>
          <p:cNvPr id="9" name="TextBox 8"/>
          <p:cNvSpPr txBox="1"/>
          <p:nvPr/>
        </p:nvSpPr>
        <p:spPr>
          <a:xfrm>
            <a:off x="2924355" y="1457864"/>
            <a:ext cx="4416724" cy="369332"/>
          </a:xfrm>
          <a:prstGeom prst="rect">
            <a:avLst/>
          </a:prstGeom>
          <a:noFill/>
        </p:spPr>
        <p:txBody>
          <a:bodyPr wrap="square" rtlCol="0">
            <a:spAutoFit/>
          </a:bodyPr>
          <a:lstStyle/>
          <a:p>
            <a:r>
              <a:rPr lang="en-US" b="1" dirty="0" smtClean="0"/>
              <a:t>Used for noise Reduction</a:t>
            </a:r>
            <a:endParaRPr lang="en-US" b="1" dirty="0"/>
          </a:p>
        </p:txBody>
      </p:sp>
    </p:spTree>
    <p:extLst>
      <p:ext uri="{BB962C8B-B14F-4D97-AF65-F5344CB8AC3E}">
        <p14:creationId xmlns:p14="http://schemas.microsoft.com/office/powerpoint/2010/main" val="1729920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rmAutofit/>
          </a:bodyPr>
          <a:lstStyle/>
          <a:p>
            <a:r>
              <a:rPr lang="en-US" u="sng" dirty="0" smtClean="0">
                <a:solidFill>
                  <a:srgbClr val="0070C0"/>
                </a:solidFill>
              </a:rPr>
              <a:t>0.Image </a:t>
            </a:r>
            <a:r>
              <a:rPr lang="en-US" u="sng" dirty="0">
                <a:solidFill>
                  <a:srgbClr val="0070C0"/>
                </a:solidFill>
              </a:rPr>
              <a:t>Filters and Gaussian Smoothing</a:t>
            </a:r>
          </a:p>
        </p:txBody>
      </p:sp>
      <p:pic>
        <p:nvPicPr>
          <p:cNvPr id="7" name="Picture 6"/>
          <p:cNvPicPr>
            <a:picLocks noChangeAspect="1"/>
          </p:cNvPicPr>
          <p:nvPr/>
        </p:nvPicPr>
        <p:blipFill>
          <a:blip r:embed="rId2"/>
          <a:stretch>
            <a:fillRect/>
          </a:stretch>
        </p:blipFill>
        <p:spPr>
          <a:xfrm>
            <a:off x="552090" y="1244439"/>
            <a:ext cx="11421348" cy="5311636"/>
          </a:xfrm>
          <a:prstGeom prst="rect">
            <a:avLst/>
          </a:prstGeom>
        </p:spPr>
      </p:pic>
    </p:spTree>
    <p:extLst>
      <p:ext uri="{BB962C8B-B14F-4D97-AF65-F5344CB8AC3E}">
        <p14:creationId xmlns:p14="http://schemas.microsoft.com/office/powerpoint/2010/main" val="2352323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9781" y="146649"/>
            <a:ext cx="4804913" cy="2123658"/>
          </a:xfrm>
          <a:prstGeom prst="rect">
            <a:avLst/>
          </a:prstGeom>
          <a:noFill/>
        </p:spPr>
        <p:txBody>
          <a:bodyPr wrap="square" rtlCol="0">
            <a:spAutoFit/>
          </a:bodyPr>
          <a:lstStyle/>
          <a:p>
            <a:r>
              <a:rPr lang="en-US" sz="9600" b="1" dirty="0"/>
              <a:t>Code</a:t>
            </a:r>
            <a:br>
              <a:rPr lang="en-US" sz="9600" b="1" dirty="0"/>
            </a:br>
            <a:r>
              <a:rPr lang="en-US" b="1" dirty="0" smtClean="0">
                <a:solidFill>
                  <a:srgbClr val="FF0000"/>
                </a:solidFill>
              </a:rPr>
              <a:t>gaussian_smoothing.cpp</a:t>
            </a:r>
          </a:p>
          <a:p>
            <a:r>
              <a:rPr lang="en-US" b="1" dirty="0" smtClean="0">
                <a:solidFill>
                  <a:srgbClr val="FF0000"/>
                </a:solidFill>
              </a:rPr>
              <a:t>Results:</a:t>
            </a:r>
            <a:endParaRPr lang="en-US" dirty="0"/>
          </a:p>
        </p:txBody>
      </p:sp>
      <p:pic>
        <p:nvPicPr>
          <p:cNvPr id="5" name="Picture 4"/>
          <p:cNvPicPr>
            <a:picLocks noChangeAspect="1"/>
          </p:cNvPicPr>
          <p:nvPr/>
        </p:nvPicPr>
        <p:blipFill>
          <a:blip r:embed="rId2"/>
          <a:stretch>
            <a:fillRect/>
          </a:stretch>
        </p:blipFill>
        <p:spPr>
          <a:xfrm>
            <a:off x="3282170" y="4229533"/>
            <a:ext cx="8674250" cy="2568081"/>
          </a:xfrm>
          <a:prstGeom prst="rect">
            <a:avLst/>
          </a:prstGeom>
        </p:spPr>
      </p:pic>
      <p:pic>
        <p:nvPicPr>
          <p:cNvPr id="7" name="Picture 6"/>
          <p:cNvPicPr>
            <a:picLocks noChangeAspect="1"/>
          </p:cNvPicPr>
          <p:nvPr/>
        </p:nvPicPr>
        <p:blipFill>
          <a:blip r:embed="rId3"/>
          <a:stretch>
            <a:fillRect/>
          </a:stretch>
        </p:blipFill>
        <p:spPr>
          <a:xfrm>
            <a:off x="3282170" y="1131620"/>
            <a:ext cx="8655979" cy="2707135"/>
          </a:xfrm>
          <a:prstGeom prst="rect">
            <a:avLst/>
          </a:prstGeom>
        </p:spPr>
      </p:pic>
    </p:spTree>
    <p:extLst>
      <p:ext uri="{BB962C8B-B14F-4D97-AF65-F5344CB8AC3E}">
        <p14:creationId xmlns:p14="http://schemas.microsoft.com/office/powerpoint/2010/main" val="25183689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2190</TotalTime>
  <Words>1387</Words>
  <Application>Microsoft Office PowerPoint</Application>
  <PresentationFormat>Widescreen</PresentationFormat>
  <Paragraphs>241</Paragraphs>
  <Slides>54</Slides>
  <Notes>0</Notes>
  <HiddenSlides>1</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Calibri</vt:lpstr>
      <vt:lpstr>Calibri Light</vt:lpstr>
      <vt:lpstr>Wingdings</vt:lpstr>
      <vt:lpstr>Office Theme</vt:lpstr>
      <vt:lpstr>Lidar Project Feedback  Same team in  Following Assignments  </vt:lpstr>
      <vt:lpstr>Camera Image processing</vt:lpstr>
      <vt:lpstr>Lidar-Camera Fusion Block Diagram</vt:lpstr>
      <vt:lpstr>Image Features Tracking Block Diagram</vt:lpstr>
      <vt:lpstr>OpenCV using C++</vt:lpstr>
      <vt:lpstr>PowerPoint Presentation</vt:lpstr>
      <vt:lpstr>0.Image Filters and Gaussian Smoothing [LPF]</vt:lpstr>
      <vt:lpstr>0.Image Filters and Gaussian Smoothing</vt:lpstr>
      <vt:lpstr>PowerPoint Presentation</vt:lpstr>
      <vt:lpstr>01. Intensity Gradient and Filtering[High Pass Filter]</vt:lpstr>
      <vt:lpstr>01. Intensity Gradient and Filtering</vt:lpstr>
      <vt:lpstr>01. Intensity Gradient and Filtering</vt:lpstr>
      <vt:lpstr>02. Harris Corner Detection  [Smoothing + gradient + Smoothing]</vt:lpstr>
      <vt:lpstr>02. Harris Corner Detection</vt:lpstr>
      <vt:lpstr>Code cornerness_harris.cpp</vt:lpstr>
      <vt:lpstr>02. Haris Corner Detection</vt:lpstr>
      <vt:lpstr>02. Haris Corner Detection</vt:lpstr>
      <vt:lpstr>03. Overview of Popular Keypoint Detectors</vt:lpstr>
      <vt:lpstr>03. Overview of Popular Keypoint Detectors</vt:lpstr>
      <vt:lpstr>03. Overview of Popular Keypoint Detectors</vt:lpstr>
      <vt:lpstr>             Code detect_keypoints.cpp Use the OpenCV library to add the FAST detector in addition to the already implemented Shi-Tomasi detector and compare both algorithms with regard to  (a) number of keypoints,  (b) distribution of keypoints over the image and  (c) processing speed.  Describe your observations with a special focus on the preceding vehicle.</vt:lpstr>
      <vt:lpstr>             Code detect_keypoints.cpp results:     </vt:lpstr>
      <vt:lpstr>04. Gradient-based vs. Binary Descriptors</vt:lpstr>
      <vt:lpstr>04. Gradient-based vs. Binary Descriptors</vt:lpstr>
      <vt:lpstr>04. Gradient-based vs. Binary Descriptors</vt:lpstr>
      <vt:lpstr>04. Gradient-based vs. Binary Descriptors</vt:lpstr>
      <vt:lpstr>04. Gradient-based vs. Binary Descriptors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Time To Collusion Calculation</vt:lpstr>
      <vt:lpstr>The Math Behind Time-to-Collision (TTC)</vt:lpstr>
      <vt:lpstr>PowerPoint Presentation</vt:lpstr>
      <vt:lpstr>Measuring TTC without distance [Perspective Transform]</vt:lpstr>
      <vt:lpstr>Measuring TTC without distance [Perspective Transform]</vt:lpstr>
      <vt:lpstr>The Problem with Bounding Box Detection</vt:lpstr>
      <vt:lpstr>Using Texture Keypoints Instead</vt:lpstr>
      <vt:lpstr>Using Texture Keypoints Instead</vt:lpstr>
      <vt:lpstr>PowerPoint Presentation</vt:lpstr>
      <vt:lpstr>PowerPoint Presentation</vt:lpstr>
      <vt:lpstr>The Math Behind Time-to-Collision (TTC)</vt:lpstr>
      <vt:lpstr>PowerPoint Presentation</vt:lpstr>
      <vt:lpstr>PowerPoint Presentation</vt:lpstr>
      <vt:lpstr>PowerPoint Presentation</vt:lpstr>
      <vt:lpstr>Sheet 1</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Camera Image processing</dc:title>
  <dc:creator>Omar Elzaafarany</dc:creator>
  <cp:lastModifiedBy>Omar Elzaafarany</cp:lastModifiedBy>
  <cp:revision>117</cp:revision>
  <dcterms:created xsi:type="dcterms:W3CDTF">2021-10-26T01:42:10Z</dcterms:created>
  <dcterms:modified xsi:type="dcterms:W3CDTF">2021-11-11T23:38:36Z</dcterms:modified>
</cp:coreProperties>
</file>